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15"/>
  </p:notesMasterIdLst>
  <p:handoutMasterIdLst>
    <p:handoutMasterId r:id="rId116"/>
  </p:handout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367" r:id="rId77"/>
    <p:sldId id="364" r:id="rId78"/>
    <p:sldId id="368" r:id="rId79"/>
    <p:sldId id="366" r:id="rId80"/>
    <p:sldId id="299" r:id="rId81"/>
    <p:sldId id="300" r:id="rId82"/>
    <p:sldId id="301" r:id="rId83"/>
    <p:sldId id="302" r:id="rId84"/>
    <p:sldId id="303" r:id="rId85"/>
    <p:sldId id="304" r:id="rId86"/>
    <p:sldId id="305" r:id="rId87"/>
    <p:sldId id="306" r:id="rId88"/>
    <p:sldId id="307" r:id="rId89"/>
    <p:sldId id="308" r:id="rId90"/>
    <p:sldId id="309" r:id="rId91"/>
    <p:sldId id="310" r:id="rId92"/>
    <p:sldId id="311" r:id="rId93"/>
    <p:sldId id="312" r:id="rId94"/>
    <p:sldId id="313" r:id="rId95"/>
    <p:sldId id="314" r:id="rId96"/>
    <p:sldId id="315" r:id="rId97"/>
    <p:sldId id="316" r:id="rId98"/>
    <p:sldId id="317" r:id="rId99"/>
    <p:sldId id="318" r:id="rId100"/>
    <p:sldId id="319" r:id="rId101"/>
    <p:sldId id="320" r:id="rId102"/>
    <p:sldId id="321" r:id="rId103"/>
    <p:sldId id="322" r:id="rId104"/>
    <p:sldId id="323" r:id="rId105"/>
    <p:sldId id="324" r:id="rId106"/>
    <p:sldId id="325" r:id="rId107"/>
    <p:sldId id="326" r:id="rId108"/>
    <p:sldId id="327" r:id="rId109"/>
    <p:sldId id="328" r:id="rId110"/>
    <p:sldId id="329" r:id="rId111"/>
    <p:sldId id="330" r:id="rId112"/>
    <p:sldId id="331" r:id="rId113"/>
    <p:sldId id="332" r:id="rId114"/>
  </p:sldIdLst>
  <p:sldSz cx="12192000" cy="6858000"/>
  <p:notesSz cx="6858000" cy="9144000"/>
  <p:embeddedFontLst>
    <p:embeddedFont>
      <p:font typeface="Microsoft Yahei" panose="020B0503020204020204" pitchFamily="34" charset="-122"/>
      <p:regular r:id="rId117"/>
      <p:bold r:id="rId118"/>
    </p:embeddedFont>
    <p:embeddedFont>
      <p:font typeface="Arial Narrow" panose="020B0606020202030204" pitchFamily="34" charset="0"/>
      <p:regular r:id="rId119"/>
      <p:bold r:id="rId120"/>
      <p:italic r:id="rId121"/>
      <p:boldItalic r:id="rId122"/>
    </p:embeddedFont>
    <p:embeddedFont>
      <p:font typeface="Calibri" panose="020F0502020204030204" pitchFamily="34" charset="0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061">
          <p15:clr>
            <a:srgbClr val="A4A3A4"/>
          </p15:clr>
        </p15:guide>
        <p15:guide id="4" pos="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41" autoAdjust="0"/>
  </p:normalViewPr>
  <p:slideViewPr>
    <p:cSldViewPr snapToGrid="0">
      <p:cViewPr varScale="1">
        <p:scale>
          <a:sx n="99" d="100"/>
          <a:sy n="99" d="100"/>
        </p:scale>
        <p:origin x="996" y="78"/>
      </p:cViewPr>
      <p:guideLst>
        <p:guide orient="horz" pos="2160"/>
        <p:guide pos="3840"/>
        <p:guide pos="7061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7.fntdata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font" Target="fonts/font2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8.fntdata"/><Relationship Id="rId129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font" Target="fonts/font3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131" Type="http://schemas.openxmlformats.org/officeDocument/2006/relationships/customXml" Target="../customXml/item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5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customXml" Target="../customXml/item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5AD777A-EF09-D6E7-6DC3-34313682BA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856950-F429-70BA-7B1C-731C166C3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CC47C-DEF3-4FD9-B8A8-26EBF963FD63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2AA0EF-BCB9-9BD2-BABC-705CF7C872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EEEA8B-6338-CD42-921E-DE5F84D337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5CFD-139B-4F79-BC7A-6A4FAF3FFA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115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/>
              <a:t>1</a:t>
            </a: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dotnet/csharp/programming-guide/concepts/async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rkthread.net/blog/async-aspnet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cefdb4ab6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fcefdb4ab6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cefdb4ab6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fcefdb4ab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f7915c0ac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f7915c0ac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f7915c0ac5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f7915c0ac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fd676d8ced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https://www.fooish.com/jquery/ajax.html</a:t>
            </a:r>
            <a:endParaRPr/>
          </a:p>
        </p:txBody>
      </p:sp>
      <p:sp>
        <p:nvSpPr>
          <p:cNvPr id="676" name="Google Shape;676;gfd676d8ced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7915c0ac5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f7915c0ac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7915c0ac5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f7915c0a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7915c0ac5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f7915c0ac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f7915c0ac5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f7915c0ac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7915c0ac5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f7915c0ac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7915c0ac5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f7915c0ac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f7915c0ac5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f7915c0ac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cefdb4ab6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cefdb4ab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f7915c0ac5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7915c0a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7915c0ac5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f7915c0ac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7915c0ac5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f7915c0ac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cefdb4ab6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fcefdb4ab6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cefdb4ab6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fcefdb4ab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cefdb4ab6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gfcefdb4ab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cefdb4ab6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fcefdb4ab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cefdb4ab6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fcefdb4ab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929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cefdb4ab6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cefdb4ab6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cefdb4ab6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fcefdb4ab6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cefdb4ab6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fcefdb4ab6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0adad425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00adad42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cefdb4ab6_0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cefdb4ab6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cefdb4ab6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cefdb4ab6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efdb4ab6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cefdb4ab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cefdb4ab6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fcefdb4ab6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cefdb4ab6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fcefdb4ab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cefdb4ab6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fcefdb4ab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cefdb4ab6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cefdb4ab6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d13522de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fd13522d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d13522de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fd13522de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cefdb4ab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fcefdb4ab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d13522de3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fd13522de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d13522de3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https://docs.microsoft.com/zh-tw/dotnet/csharp/programming-guide/concepts/async/</a:t>
            </a:r>
            <a:endParaRPr/>
          </a:p>
        </p:txBody>
      </p:sp>
      <p:sp>
        <p:nvSpPr>
          <p:cNvPr id="363" name="Google Shape;363;gfd13522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d13522de3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fd13522de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d13522de3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fd13522de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d13522de3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fd13522de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d676d8ce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fd676d8ce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d13522de3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fd13522de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d13522de3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fd13522de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d13522de3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fd13522de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d13522de3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fd13522de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d13522de3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fd13522de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d676d8ce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fd676d8ce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d676d8ce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fd676d8c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d13522de3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https://blog.darkthread.net/blog/async-aspnet/</a:t>
            </a:r>
            <a:endParaRPr/>
          </a:p>
        </p:txBody>
      </p:sp>
      <p:sp>
        <p:nvSpPr>
          <p:cNvPr id="470" name="Google Shape;470;gfd13522de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fc6768958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fc67689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fc6768958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gfc6768958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fc6768958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fc676895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fc67689586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fc6768958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fc67689586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fc6768958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fc67689586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fc6768958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cefdb4ab6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gfcefdb4ab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c67689586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gfc6768958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fc6768958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gfc6768958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fc67689586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fc676895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fc67689586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截圖</a:t>
            </a:r>
            <a:r>
              <a:rPr lang="en-US" altLang="zh-TW" dirty="0" err="1"/>
              <a:t>url</a:t>
            </a:r>
            <a:r>
              <a:rPr lang="zh-TW" altLang="en-US" dirty="0"/>
              <a:t>改為</a:t>
            </a:r>
            <a:r>
              <a:rPr lang="en-US" altLang="zh-TW" dirty="0" err="1"/>
              <a:t>api</a:t>
            </a:r>
            <a:endParaRPr dirty="0"/>
          </a:p>
        </p:txBody>
      </p:sp>
      <p:sp>
        <p:nvSpPr>
          <p:cNvPr id="847" name="Google Shape;847;gfc6768958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fbdd79e07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fbdd79e07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fbdd79e076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gfbdd79e07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fc67689586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gfc6768958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fbdd79e076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gfbdd79e07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fc67689586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fc6768958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fc67689586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fc6768958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cefdb4ab6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fcefdb4ab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fc67689586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fc6768958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fc67689586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fc6768958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fc67689586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fc6768958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fc67689586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fc6768958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fbdd79e076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fbdd79e07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fc67689586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fc6768958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fbdd79e076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gfbdd79e07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fbdd79e076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fbdd79e07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fbdd79e076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gfbdd79e07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fbdd79e076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gfbdd79e07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cefdb4ab6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fcefdb4ab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fbdd79e076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gfbdd79e07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fbdd79e076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gfbdd79e07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fbdd79e07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fbdd79e07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fc67689586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gfc6768958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fc67689586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gfc67689586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d676d8ce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fd676d8ce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4773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fc67689586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60;gfc67689586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fc67689586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60;gfc67689586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6606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d676d8ce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fd676d8ce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cefdb4ab6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fcefdb4ab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d676d8ced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https://www.fooish.com/jquery/ajax.html</a:t>
            </a:r>
            <a:endParaRPr/>
          </a:p>
        </p:txBody>
      </p:sp>
      <p:sp>
        <p:nvSpPr>
          <p:cNvPr id="484" name="Google Shape;484;gfd676d8c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d676d8ced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fd676d8ce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d676d8ced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fd676d8ce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d676d8ced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fd676d8ce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d676d8ced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d676d8ce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d676d8ced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fd676d8ce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d676d8ced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fd676d8ce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d676d8ced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fd676d8ce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d676d8ced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fd676d8ce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d676d8ced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fd676d8ce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cefdb4ab6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fcefdb4ab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d676d8ced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fd676d8ce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d676d8ced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d676d8ce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d676d8ced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fd676d8ce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d676d8ced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fd676d8ce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d676d8ced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fd676d8ce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d676d8ced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fd676d8ce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d676d8ced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https://medium.com/@pravngaur/javascript-promises-66685250d657</a:t>
            </a:r>
            <a:endParaRPr/>
          </a:p>
        </p:txBody>
      </p:sp>
      <p:sp>
        <p:nvSpPr>
          <p:cNvPr id="623" name="Google Shape;623;gfd676d8ce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f7915c0ac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f7915c0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7915c0ac5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f7915c0ac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7915c0ac5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f7915c0ac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页">
  <p:cSld name="首页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040216" y="2564904"/>
            <a:ext cx="3313621" cy="2016224"/>
          </a:xfrm>
          <a:custGeom>
            <a:avLst/>
            <a:gdLst/>
            <a:ahLst/>
            <a:cxnLst/>
            <a:rect l="l" t="t" r="r" b="b"/>
            <a:pathLst>
              <a:path w="3931" h="2392" extrusionOk="0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6BA5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A6BA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2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3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4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5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内容页3">
  <p:cSld name="1_内容页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335360" y="313960"/>
            <a:ext cx="4586400" cy="49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内容页3">
  <p:cSld name="2_内容页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内容页3">
  <p:cSld name="3_内容页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2">
  <p:cSld name="内容页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623392" y="836712"/>
            <a:ext cx="200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agenda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13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14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5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3">
  <p:cSld name="内容页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 cap="flat" cmpd="sng">
            <a:solidFill>
              <a:srgbClr val="20517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6BA5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2A6B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3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20517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内容页3">
  <p:cSld name="1_内容页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7" name="Google Shape;47;p5"/>
          <p:cNvCxnSpPr/>
          <p:nvPr/>
        </p:nvCxnSpPr>
        <p:spPr>
          <a:xfrm flipH="1">
            <a:off x="1102301" y="407372"/>
            <a:ext cx="307464" cy="48496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内容页3">
  <p:cSld name="2_内容页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内容页3">
  <p:cSld name="3_内容页3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页">
  <p:cSld name="首页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"/>
          <p:cNvSpPr/>
          <p:nvPr/>
        </p:nvSpPr>
        <p:spPr>
          <a:xfrm>
            <a:off x="8040216" y="2564904"/>
            <a:ext cx="3313621" cy="2016224"/>
          </a:xfrm>
          <a:custGeom>
            <a:avLst/>
            <a:gdLst/>
            <a:ahLst/>
            <a:cxnLst/>
            <a:rect l="l" t="t" r="r" b="b"/>
            <a:pathLst>
              <a:path w="3931" h="2392" extrusionOk="0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6BA5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A6BA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3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2">
  <p:cSld name="内容页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sz="60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" name="Google Shape;62;p10"/>
          <p:cNvSpPr txBox="1"/>
          <p:nvPr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7" name="Google Shape;67;p10"/>
          <p:cNvCxnSpPr/>
          <p:nvPr/>
        </p:nvCxnSpPr>
        <p:spPr>
          <a:xfrm flipH="1">
            <a:off x="6672064" y="1935872"/>
            <a:ext cx="432048" cy="432048"/>
          </a:xfrm>
          <a:prstGeom prst="straightConnector1">
            <a:avLst/>
          </a:prstGeom>
          <a:noFill/>
          <a:ln w="9525" cap="flat" cmpd="sng">
            <a:solidFill>
              <a:srgbClr val="2051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10"/>
          <p:cNvCxnSpPr/>
          <p:nvPr/>
        </p:nvCxnSpPr>
        <p:spPr>
          <a:xfrm flipH="1">
            <a:off x="6672064" y="2731007"/>
            <a:ext cx="432048" cy="432048"/>
          </a:xfrm>
          <a:prstGeom prst="straightConnector1">
            <a:avLst/>
          </a:prstGeom>
          <a:noFill/>
          <a:ln w="9525" cap="flat" cmpd="sng">
            <a:solidFill>
              <a:srgbClr val="2051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10"/>
          <p:cNvCxnSpPr/>
          <p:nvPr/>
        </p:nvCxnSpPr>
        <p:spPr>
          <a:xfrm flipH="1">
            <a:off x="6672064" y="3485862"/>
            <a:ext cx="432048" cy="432048"/>
          </a:xfrm>
          <a:prstGeom prst="straightConnector1">
            <a:avLst/>
          </a:prstGeom>
          <a:noFill/>
          <a:ln w="9525" cap="flat" cmpd="sng">
            <a:solidFill>
              <a:srgbClr val="20517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10"/>
          <p:cNvCxnSpPr/>
          <p:nvPr/>
        </p:nvCxnSpPr>
        <p:spPr>
          <a:xfrm flipH="1">
            <a:off x="6672064" y="4250464"/>
            <a:ext cx="432048" cy="432048"/>
          </a:xfrm>
          <a:prstGeom prst="straightConnector1">
            <a:avLst/>
          </a:prstGeom>
          <a:noFill/>
          <a:ln w="9525" cap="flat" cmpd="sng">
            <a:solidFill>
              <a:srgbClr val="20517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10"/>
          <p:cNvSpPr txBox="1">
            <a:spLocks noGrp="1"/>
          </p:cNvSpPr>
          <p:nvPr>
            <p:ph type="body" idx="5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6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9"/>
          </p:nvPr>
        </p:nvSpPr>
        <p:spPr>
          <a:xfrm>
            <a:off x="5151658" y="4941168"/>
            <a:ext cx="2232248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6" name="Google Shape;76;p10"/>
          <p:cNvCxnSpPr/>
          <p:nvPr/>
        </p:nvCxnSpPr>
        <p:spPr>
          <a:xfrm flipH="1">
            <a:off x="6663826" y="5012357"/>
            <a:ext cx="432048" cy="432048"/>
          </a:xfrm>
          <a:prstGeom prst="straightConnector1">
            <a:avLst/>
          </a:prstGeom>
          <a:noFill/>
          <a:ln w="9525" cap="flat" cmpd="sng">
            <a:solidFill>
              <a:srgbClr val="20517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7383906" y="4941399"/>
            <a:ext cx="3168352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3">
  <p:cSld name="内容页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1"/>
          <p:cNvSpPr/>
          <p:nvPr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 cap="flat" cmpd="sng">
            <a:solidFill>
              <a:srgbClr val="20517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6BA5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2A6B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2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3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20517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/>
        </p:nvSpPr>
        <p:spPr>
          <a:xfrm>
            <a:off x="894588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rgbClr val="8A96A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A96A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TW/docs/Web/JavaScript/Reference/Global_Objects/Promise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mozilla.org/zh-TW/docs/Web/JavaScript/Guide/Using_promise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jquery.when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TW/docs/Web/JavaScript/Reference/Statements/async_function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zh.wikipedia.org/zh-tw/JSON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95%B0%E6%AD%A5I/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TW/docs/Web/JavaScript/EventLoo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hyperlink" Target="https://pjchender.blogspot.com/2017/08/javascript-learn-event-loop-stack-queu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lerik.com/kendo-ui/api/javascript/data/datasource/configuration/transpor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lerik.com/kendo-ui/api/javascript/data/datasource/methods/read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lerik.com/kendo-ui/api/javascript/data/datasource/methods/sync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lerik.com/kendo-ui/api/javascript/data/datasourc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s.telerik.com/kendo-ui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s.telerik.com/kendo-ui/autocomplete/index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lerik.com/kendo-ui/api/javascript/ui/validator/methods/validate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att_input_pattern.asp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lerik.com/kendo-ui/api/javascript/ui/validator/configuration/rule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lerik.com/kendo-ui/api/javascript/kendo#methods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s://docs.telerik.com/kendo-ui/api/javascript/kendo/methods/alert" TargetMode="External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docs.telerik.com/kendo-ui/api/javascript/kendo/methods/confirm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elerik.com/kendo-ui/api/javascript/kendo/methods/tostring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zh.wikipedia.org/zh-tw/AJAX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?search=fetch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%E5%8D%95%E9%A1%B5%E5%BA%94%E7%94%A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s://zh.wikipedia.org/wiki/%E6%90%9C%E5%B0%8B%E5%BC%95%E6%93%8E%E6%9C%80%E4%BD%B3%E5%8C%96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TW/docs/Web/API/Fetch_API/Using_Fetch#body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839416" y="1628800"/>
            <a:ext cx="6549312" cy="210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6BA5"/>
              </a:buClr>
              <a:buSzPts val="4800"/>
              <a:buNone/>
            </a:pPr>
            <a:r>
              <a:rPr lang="zh-CN" dirty="0"/>
              <a:t>Coding 365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6BA5"/>
              </a:buClr>
              <a:buSzPts val="2800"/>
              <a:buNone/>
            </a:pPr>
            <a:r>
              <a:rPr lang="zh-TW" altLang="en-US" sz="2800" b="0" dirty="0"/>
              <a:t>前後端整合</a:t>
            </a:r>
            <a:endParaRPr dirty="0"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872" y="692696"/>
            <a:ext cx="3765413" cy="53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l="25049" t="6270" r="27378" b="7054"/>
          <a:stretch/>
        </p:blipFill>
        <p:spPr>
          <a:xfrm>
            <a:off x="6240016" y="2276872"/>
            <a:ext cx="3672408" cy="365926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92" y="698077"/>
            <a:ext cx="33337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01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本堂課目的</a:t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459950" y="1543425"/>
            <a:ext cx="10527300" cy="1226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dk1"/>
                </a:solidFill>
              </a:rPr>
              <a:t>1.</a:t>
            </a:r>
            <a:r>
              <a:rPr lang="zh-TW" altLang="en-US" sz="1800" dirty="0">
                <a:solidFill>
                  <a:schemeClr val="dk1"/>
                </a:solidFill>
              </a:rPr>
              <a:t> 前後端分離概念</a:t>
            </a:r>
            <a:endParaRPr lang="zh-CN" altLang="en-US" sz="1350" dirty="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dk1"/>
                </a:solidFill>
              </a:rPr>
              <a:t>2. </a:t>
            </a:r>
            <a:r>
              <a:rPr lang="zh-CN" altLang="en-US" sz="1800" dirty="0">
                <a:solidFill>
                  <a:schemeClr val="dk1"/>
                </a:solidFill>
              </a:rPr>
              <a:t>前端透過 </a:t>
            </a:r>
            <a:r>
              <a:rPr lang="en-US" altLang="zh-CN" sz="1800" dirty="0">
                <a:solidFill>
                  <a:schemeClr val="dk1"/>
                </a:solidFill>
              </a:rPr>
              <a:t>Ajax </a:t>
            </a:r>
            <a:r>
              <a:rPr lang="zh-CN" altLang="en-US" sz="1800" dirty="0">
                <a:solidFill>
                  <a:schemeClr val="dk1"/>
                </a:solidFill>
              </a:rPr>
              <a:t>與後端 </a:t>
            </a:r>
            <a:r>
              <a:rPr lang="en-US" altLang="zh-TW" sz="1800" dirty="0">
                <a:solidFill>
                  <a:schemeClr val="dk1"/>
                </a:solidFill>
              </a:rPr>
              <a:t>Web </a:t>
            </a:r>
            <a:r>
              <a:rPr lang="en-US" altLang="zh-TW" sz="1800" dirty="0" err="1">
                <a:solidFill>
                  <a:schemeClr val="dk1"/>
                </a:solidFill>
              </a:rPr>
              <a:t>Api</a:t>
            </a:r>
            <a:r>
              <a:rPr lang="en-US" altLang="zh-CN" sz="1800" dirty="0">
                <a:solidFill>
                  <a:schemeClr val="dk1"/>
                </a:solidFill>
              </a:rPr>
              <a:t> </a:t>
            </a:r>
            <a:r>
              <a:rPr lang="zh-CN" altLang="en-US" sz="1800" dirty="0">
                <a:solidFill>
                  <a:schemeClr val="dk1"/>
                </a:solidFill>
              </a:rPr>
              <a:t>溝通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61" name="Google Shape;661;p79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Callback Hell</a:t>
            </a:r>
            <a:endParaRPr/>
          </a:p>
        </p:txBody>
      </p:sp>
      <p:sp>
        <p:nvSpPr>
          <p:cNvPr id="662" name="Google Shape;662;p79"/>
          <p:cNvSpPr/>
          <p:nvPr/>
        </p:nvSpPr>
        <p:spPr>
          <a:xfrm>
            <a:off x="85725" y="1671650"/>
            <a:ext cx="30291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當這種狀況複雜起來，就變成 </a:t>
            </a:r>
            <a:r>
              <a:rPr lang="zh-CN" sz="1800" b="1">
                <a:solidFill>
                  <a:schemeClr val="dk1"/>
                </a:solidFill>
              </a:rPr>
              <a:t>回調地獄（Callback Hell）</a:t>
            </a:r>
            <a:r>
              <a:rPr lang="zh-CN" sz="1800">
                <a:solidFill>
                  <a:schemeClr val="dk1"/>
                </a:solidFill>
              </a:rPr>
              <a:t>了，既無法一目瞭然知道各個 Function 的執行順序，也讓日後修改或是 Debug 更加困難。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663" name="Google Shape;6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75" y="1378875"/>
            <a:ext cx="8877299" cy="4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69" name="Google Shape;669;p80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Callback Hell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endParaRPr/>
          </a:p>
        </p:txBody>
      </p:sp>
      <p:sp>
        <p:nvSpPr>
          <p:cNvPr id="670" name="Google Shape;670;p80"/>
          <p:cNvSpPr/>
          <p:nvPr/>
        </p:nvSpPr>
        <p:spPr>
          <a:xfrm>
            <a:off x="459950" y="1671650"/>
            <a:ext cx="107493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如果是用 Fetch、jQuery Ajax、或其他 Promise based 的 Ajax，就可以用 </a:t>
            </a:r>
            <a:r>
              <a:rPr lang="zh-CN" sz="1800" b="1">
                <a:solidFill>
                  <a:schemeClr val="dk1"/>
                </a:solidFill>
              </a:rPr>
              <a:t>.then</a:t>
            </a:r>
            <a:r>
              <a:rPr lang="zh-CN" sz="1800">
                <a:solidFill>
                  <a:schemeClr val="dk1"/>
                </a:solidFill>
              </a:rPr>
              <a:t> 來改善 Callback Hell。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每個 then 中 return 的東西都會是一個 </a:t>
            </a:r>
            <a:r>
              <a:rPr lang="zh-CN" sz="1800" b="1">
                <a:solidFill>
                  <a:schemeClr val="dk1"/>
                </a:solidFill>
              </a:rPr>
              <a:t>Promise</a:t>
            </a:r>
            <a:r>
              <a:rPr lang="zh-CN" sz="1800">
                <a:solidFill>
                  <a:schemeClr val="dk1"/>
                </a:solidFill>
              </a:rPr>
              <a:t>，所以可以一直串聯下去！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671" name="Google Shape;67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1" y="3014676"/>
            <a:ext cx="6533075" cy="32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0"/>
          <p:cNvSpPr/>
          <p:nvPr/>
        </p:nvSpPr>
        <p:spPr>
          <a:xfrm>
            <a:off x="808950" y="3514725"/>
            <a:ext cx="3648600" cy="2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80"/>
          <p:cNvSpPr/>
          <p:nvPr/>
        </p:nvSpPr>
        <p:spPr>
          <a:xfrm>
            <a:off x="808950" y="4381500"/>
            <a:ext cx="3648600" cy="2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79" name="Google Shape;679;p81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Promise</a:t>
            </a:r>
            <a:endParaRPr/>
          </a:p>
        </p:txBody>
      </p:sp>
      <p:sp>
        <p:nvSpPr>
          <p:cNvPr id="680" name="Google Shape;680;p81"/>
          <p:cNvSpPr/>
          <p:nvPr/>
        </p:nvSpPr>
        <p:spPr>
          <a:xfrm>
            <a:off x="459950" y="1671650"/>
            <a:ext cx="107493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(補充) 嚴格來說 Fetch 和 jQuery 的 Ajax 回傳的 </a:t>
            </a:r>
            <a:r>
              <a:rPr lang="zh-CN" sz="1800" b="1">
                <a:solidFill>
                  <a:schemeClr val="dk1"/>
                </a:solidFill>
              </a:rPr>
              <a:t>Promise</a:t>
            </a:r>
            <a:r>
              <a:rPr lang="zh-CN" sz="1800">
                <a:solidFill>
                  <a:schemeClr val="dk1"/>
                </a:solidFill>
              </a:rPr>
              <a:t> 是不一樣的。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在 jQuery 1.5 版後，所有 jQuery 的 Ajax 方法 ($.get, $.post, $.ajax, ...) 都會返回一個 jqXHR object，jqXHR 是 XMLHTTPRequest 的超集 (superset)，同時實作了 Promise 的介面 (interface)，讓我們可以更方便操作非同步的 Ajax 請求。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2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86" name="Google Shape;686;p82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建立 Promise</a:t>
            </a:r>
            <a:endParaRPr/>
          </a:p>
        </p:txBody>
      </p:sp>
      <p:sp>
        <p:nvSpPr>
          <p:cNvPr id="687" name="Google Shape;687;p82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理想情況下，所有非同步函數都會回傳 Promise，然而許多 API 仍然用舊的方式來傳遞與處理 Callback。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該如何自己建立 Promise 呢?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其實很簡單，只需要記得 Promise 有三種狀態而已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b="1">
                <a:solidFill>
                  <a:schemeClr val="dk1"/>
                </a:solidFill>
              </a:rPr>
              <a:t>Pending</a:t>
            </a:r>
            <a:r>
              <a:rPr lang="zh-CN" sz="1800">
                <a:solidFill>
                  <a:schemeClr val="dk1"/>
                </a:solidFill>
              </a:rPr>
              <a:t>：等待中、還未給出回應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b="1">
                <a:solidFill>
                  <a:schemeClr val="dk1"/>
                </a:solidFill>
              </a:rPr>
              <a:t>Resolve</a:t>
            </a:r>
            <a:r>
              <a:rPr lang="zh-CN" sz="1800">
                <a:solidFill>
                  <a:schemeClr val="dk1"/>
                </a:solidFill>
              </a:rPr>
              <a:t>：完成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b="1">
                <a:solidFill>
                  <a:schemeClr val="dk1"/>
                </a:solidFill>
              </a:rPr>
              <a:t>Reject</a:t>
            </a:r>
            <a:r>
              <a:rPr lang="zh-CN" sz="1800">
                <a:solidFill>
                  <a:schemeClr val="dk1"/>
                </a:solidFill>
              </a:rPr>
              <a:t>：失敗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要嘛完成（</a:t>
            </a:r>
            <a:r>
              <a:rPr lang="zh-CN" sz="1800" b="1">
                <a:solidFill>
                  <a:schemeClr val="dk1"/>
                </a:solidFill>
              </a:rPr>
              <a:t>Resolve</a:t>
            </a:r>
            <a:r>
              <a:rPr lang="zh-CN" sz="1800">
                <a:solidFill>
                  <a:schemeClr val="dk1"/>
                </a:solidFill>
              </a:rPr>
              <a:t>）、要嘛失敗（</a:t>
            </a:r>
            <a:r>
              <a:rPr lang="zh-CN" sz="1800" b="1">
                <a:solidFill>
                  <a:schemeClr val="dk1"/>
                </a:solidFill>
              </a:rPr>
              <a:t>Reject</a:t>
            </a:r>
            <a:r>
              <a:rPr lang="zh-CN" sz="1800">
                <a:solidFill>
                  <a:schemeClr val="dk1"/>
                </a:solidFill>
              </a:rPr>
              <a:t>），而在決定是</a:t>
            </a:r>
            <a:r>
              <a:rPr lang="zh-CN" sz="1800" b="1">
                <a:solidFill>
                  <a:schemeClr val="dk1"/>
                </a:solidFill>
              </a:rPr>
              <a:t>完成</a:t>
            </a:r>
            <a:r>
              <a:rPr lang="zh-CN" sz="1800">
                <a:solidFill>
                  <a:schemeClr val="dk1"/>
                </a:solidFill>
              </a:rPr>
              <a:t>還是</a:t>
            </a:r>
            <a:r>
              <a:rPr lang="zh-CN" sz="1800" b="1">
                <a:solidFill>
                  <a:schemeClr val="dk1"/>
                </a:solidFill>
              </a:rPr>
              <a:t>失敗</a:t>
            </a:r>
            <a:r>
              <a:rPr lang="zh-CN" sz="1800">
                <a:solidFill>
                  <a:schemeClr val="dk1"/>
                </a:solidFill>
              </a:rPr>
              <a:t>的等待期間，就是 </a:t>
            </a:r>
            <a:r>
              <a:rPr lang="zh-CN" sz="1800" b="1">
                <a:solidFill>
                  <a:schemeClr val="dk1"/>
                </a:solidFill>
              </a:rPr>
              <a:t>Pending</a:t>
            </a:r>
            <a:r>
              <a:rPr lang="zh-CN" sz="1800">
                <a:solidFill>
                  <a:schemeClr val="dk1"/>
                </a:solidFill>
              </a:rPr>
              <a:t>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93" name="Google Shape;693;p83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建立 Promise</a:t>
            </a:r>
            <a:endParaRPr/>
          </a:p>
        </p:txBody>
      </p:sp>
      <p:sp>
        <p:nvSpPr>
          <p:cNvPr id="694" name="Google Shape;694;p83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Promise </a:t>
            </a:r>
            <a:r>
              <a:rPr lang="zh-CN" sz="1800">
                <a:solidFill>
                  <a:schemeClr val="dk1"/>
                </a:solidFill>
              </a:rPr>
              <a:t>既然是承諾，必定會告知對方結果，像是 Mr. 小王與 Miss 小花告白，小花是個有禮貌的人，不會直接無聲卡，所以她一定會回應小王，不論這個回應是好消息還是壞消息，而且這個狀態一旦回應，就不能再改變，也就是說小花只要接受王先生，就不能夠反悔。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700" name="Google Shape;700;p84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建立 Promise</a:t>
            </a:r>
            <a:endParaRPr/>
          </a:p>
        </p:txBody>
      </p:sp>
      <p:sp>
        <p:nvSpPr>
          <p:cNvPr id="701" name="Google Shape;701;p84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回傳一個 </a:t>
            </a:r>
            <a:r>
              <a:rPr lang="zh-CN" sz="1800" b="1">
                <a:solidFill>
                  <a:schemeClr val="dk1"/>
                </a:solidFill>
              </a:rPr>
              <a:t>Promise</a:t>
            </a:r>
            <a:r>
              <a:rPr lang="zh-CN" sz="1800">
                <a:solidFill>
                  <a:schemeClr val="dk1"/>
                </a:solidFill>
              </a:rPr>
              <a:t>，想要讓結果是</a:t>
            </a:r>
            <a:r>
              <a:rPr lang="zh-CN" sz="1800" b="1">
                <a:solidFill>
                  <a:schemeClr val="dk1"/>
                </a:solidFill>
              </a:rPr>
              <a:t>成功</a:t>
            </a:r>
            <a:r>
              <a:rPr lang="zh-CN" sz="1800">
                <a:solidFill>
                  <a:schemeClr val="dk1"/>
                </a:solidFill>
              </a:rPr>
              <a:t>，就呼叫 </a:t>
            </a:r>
            <a:r>
              <a:rPr lang="zh-CN" sz="1800" b="1">
                <a:solidFill>
                  <a:schemeClr val="dk1"/>
                </a:solidFill>
              </a:rPr>
              <a:t>resolve</a:t>
            </a:r>
            <a:r>
              <a:rPr lang="zh-CN" sz="1800">
                <a:solidFill>
                  <a:schemeClr val="dk1"/>
                </a:solidFill>
              </a:rPr>
              <a:t>，想要</a:t>
            </a:r>
            <a:r>
              <a:rPr lang="zh-CN" sz="1800" b="1">
                <a:solidFill>
                  <a:schemeClr val="dk1"/>
                </a:solidFill>
              </a:rPr>
              <a:t>失敗</a:t>
            </a:r>
            <a:r>
              <a:rPr lang="zh-CN" sz="1800">
                <a:solidFill>
                  <a:schemeClr val="dk1"/>
                </a:solidFill>
              </a:rPr>
              <a:t>就呼叫 </a:t>
            </a:r>
            <a:r>
              <a:rPr lang="zh-CN" sz="1800" b="1">
                <a:solidFill>
                  <a:schemeClr val="dk1"/>
                </a:solidFill>
              </a:rPr>
              <a:t>reject</a:t>
            </a:r>
            <a:r>
              <a:rPr lang="zh-CN" sz="1800">
                <a:solidFill>
                  <a:schemeClr val="dk1"/>
                </a:solidFill>
              </a:rPr>
              <a:t>，兩者參數可帶可不帶，若有參數的話，就會讓 </a:t>
            </a:r>
            <a:r>
              <a:rPr lang="zh-CN" sz="1800" b="1">
                <a:solidFill>
                  <a:schemeClr val="dk1"/>
                </a:solidFill>
              </a:rPr>
              <a:t>then </a:t>
            </a:r>
            <a:r>
              <a:rPr lang="zh-CN" sz="1800">
                <a:solidFill>
                  <a:schemeClr val="dk1"/>
                </a:solidFill>
              </a:rPr>
              <a:t>接收到。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702" name="Google Shape;70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75" y="3214675"/>
            <a:ext cx="7019025" cy="27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4"/>
          <p:cNvSpPr/>
          <p:nvPr/>
        </p:nvSpPr>
        <p:spPr>
          <a:xfrm>
            <a:off x="2080525" y="3543325"/>
            <a:ext cx="1605600" cy="2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84"/>
          <p:cNvSpPr/>
          <p:nvPr/>
        </p:nvSpPr>
        <p:spPr>
          <a:xfrm>
            <a:off x="1961475" y="4195775"/>
            <a:ext cx="1096200" cy="2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84"/>
          <p:cNvSpPr/>
          <p:nvPr/>
        </p:nvSpPr>
        <p:spPr>
          <a:xfrm>
            <a:off x="1961475" y="4776800"/>
            <a:ext cx="924600" cy="2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84"/>
          <p:cNvSpPr txBox="1"/>
          <p:nvPr/>
        </p:nvSpPr>
        <p:spPr>
          <a:xfrm>
            <a:off x="2200275" y="385762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712" name="Google Shape;712;p85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建立 Promise</a:t>
            </a:r>
            <a:endParaRPr/>
          </a:p>
        </p:txBody>
      </p:sp>
      <p:sp>
        <p:nvSpPr>
          <p:cNvPr id="713" name="Google Shape;713;p85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.catch </a:t>
            </a:r>
            <a:r>
              <a:rPr lang="zh-CN" sz="1800">
                <a:solidFill>
                  <a:schemeClr val="dk1"/>
                </a:solidFill>
              </a:rPr>
              <a:t>其實是語法糖，想要寫完整一點，可以參考前面提過的，在 </a:t>
            </a:r>
            <a:r>
              <a:rPr lang="zh-CN" sz="1800" b="1">
                <a:solidFill>
                  <a:schemeClr val="dk1"/>
                </a:solidFill>
              </a:rPr>
              <a:t>.then</a:t>
            </a:r>
            <a:r>
              <a:rPr lang="zh-CN" sz="1800">
                <a:solidFill>
                  <a:schemeClr val="dk1"/>
                </a:solidFill>
              </a:rPr>
              <a:t> 裡面帶兩個 Callback Function，第一個是 Success，第二個是 Fail。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714" name="Google Shape;71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75" y="2832150"/>
            <a:ext cx="4281237" cy="29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275" y="2878713"/>
            <a:ext cx="4496114" cy="28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5"/>
          <p:cNvSpPr/>
          <p:nvPr/>
        </p:nvSpPr>
        <p:spPr>
          <a:xfrm>
            <a:off x="1347824" y="3661250"/>
            <a:ext cx="2795700" cy="364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85"/>
          <p:cNvSpPr/>
          <p:nvPr/>
        </p:nvSpPr>
        <p:spPr>
          <a:xfrm>
            <a:off x="5933375" y="4533925"/>
            <a:ext cx="2710500" cy="364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723" name="Google Shape;723;p86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Try it</a:t>
            </a:r>
            <a:endParaRPr/>
          </a:p>
        </p:txBody>
      </p:sp>
      <p:sp>
        <p:nvSpPr>
          <p:cNvPr id="724" name="Google Shape;724;p86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Q：試著用 Promise 來封裝 setTimeout，可以輸入秒數，倒數結束時，用 .then 印出訊息。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730" name="Google Shape;730;p87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Try it</a:t>
            </a:r>
            <a:endParaRPr/>
          </a:p>
        </p:txBody>
      </p:sp>
      <p:sp>
        <p:nvSpPr>
          <p:cNvPr id="731" name="Google Shape;731;p87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答對了嗎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732" name="Google Shape;7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" y="2357450"/>
            <a:ext cx="6180175" cy="17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53" y="4691075"/>
            <a:ext cx="45236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739" name="Google Shape;739;p88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Promise</a:t>
            </a:r>
            <a:endParaRPr/>
          </a:p>
        </p:txBody>
      </p:sp>
      <p:sp>
        <p:nvSpPr>
          <p:cNvPr id="740" name="Google Shape;740;p88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Promise 就介紹到這裡，如果以上概念都弄懂了，可以再進一步了解 Promise 的其他方法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b="1">
                <a:solidFill>
                  <a:schemeClr val="dk1"/>
                </a:solidFill>
              </a:rPr>
              <a:t>Promise.resolve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b="1">
                <a:solidFill>
                  <a:schemeClr val="dk1"/>
                </a:solidFill>
              </a:rPr>
              <a:t>Promise.reject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b="1">
                <a:solidFill>
                  <a:schemeClr val="dk1"/>
                </a:solidFill>
              </a:rPr>
              <a:t>Promise.all</a:t>
            </a:r>
            <a:r>
              <a:rPr lang="zh-CN" sz="1800">
                <a:solidFill>
                  <a:schemeClr val="dk1"/>
                </a:solidFill>
              </a:rPr>
              <a:t>：傳入多個 Promise，等待全部都回傳結果後，才會進入 then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b="1">
                <a:solidFill>
                  <a:schemeClr val="dk1"/>
                </a:solidFill>
              </a:rPr>
              <a:t>Promise.race</a:t>
            </a:r>
            <a:r>
              <a:rPr lang="zh-CN" sz="1800">
                <a:solidFill>
                  <a:schemeClr val="dk1"/>
                </a:solidFill>
              </a:rPr>
              <a:t>：傳入多個 Promise，但只要有一個回傳結果，就會進入 then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延伸閱讀: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3"/>
              </a:rPr>
              <a:t>Promise MDN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4"/>
              </a:rPr>
              <a:t>使用 Promise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6BA5"/>
              </a:buClr>
              <a:buSzPts val="60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2"/>
          </p:nvPr>
        </p:nvSpPr>
        <p:spPr>
          <a:xfrm>
            <a:off x="5124013" y="3890952"/>
            <a:ext cx="1891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2400"/>
              <a:buNone/>
            </a:pPr>
            <a:r>
              <a:rPr lang="zh-CN"/>
              <a:t>PART  TWO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3"/>
          </p:nvPr>
        </p:nvSpPr>
        <p:spPr>
          <a:xfrm>
            <a:off x="3503712" y="4372336"/>
            <a:ext cx="5195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4000"/>
              <a:buNone/>
            </a:pPr>
            <a:r>
              <a:rPr lang="zh-CN"/>
              <a:t>Ajax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746" name="Google Shape;746;p89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jQuery Ajax When</a:t>
            </a:r>
            <a:endParaRPr/>
          </a:p>
        </p:txBody>
      </p:sp>
      <p:sp>
        <p:nvSpPr>
          <p:cNvPr id="747" name="Google Shape;747;p89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如果有多個 Ajax 請求同時發出，而且想要等這些 Ajax 都收到 Response 後才觸發 Callback Function，則可以使用 </a:t>
            </a:r>
            <a:r>
              <a:rPr lang="zh-CN" sz="1800" b="1">
                <a:solidFill>
                  <a:schemeClr val="dk1"/>
                </a:solidFill>
              </a:rPr>
              <a:t>$.when</a:t>
            </a:r>
            <a:r>
              <a:rPr lang="zh-CN" sz="1800">
                <a:solidFill>
                  <a:schemeClr val="dk1"/>
                </a:solidFill>
              </a:rPr>
              <a:t>，這個和 Promise.all 相同概念。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EX: 等待所有需要的資源都載入後，才去初始化控制項。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延伸閱讀: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3"/>
              </a:rPr>
              <a:t>jQuery.when()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748" name="Google Shape;74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75" y="3429002"/>
            <a:ext cx="116059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754" name="Google Shape;754;p90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課後學習 Async &amp; Await</a:t>
            </a:r>
            <a:endParaRPr/>
          </a:p>
        </p:txBody>
      </p:sp>
      <p:sp>
        <p:nvSpPr>
          <p:cNvPr id="755" name="Google Shape;755;p90"/>
          <p:cNvSpPr/>
          <p:nvPr/>
        </p:nvSpPr>
        <p:spPr>
          <a:xfrm>
            <a:off x="459950" y="1671650"/>
            <a:ext cx="66411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至此為止，我們已經了解什麼是 Callback Hell，以及 Promise 對於開發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方法帶來了什麼改變。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而基於 Promise 的 </a:t>
            </a:r>
            <a:r>
              <a:rPr lang="zh-CN" sz="1800" b="1">
                <a:solidFill>
                  <a:schemeClr val="dk1"/>
                </a:solidFill>
              </a:rPr>
              <a:t>Async </a:t>
            </a:r>
            <a:r>
              <a:rPr lang="zh-CN" sz="1800">
                <a:solidFill>
                  <a:schemeClr val="dk1"/>
                </a:solidFill>
              </a:rPr>
              <a:t>與 </a:t>
            </a:r>
            <a:r>
              <a:rPr lang="zh-CN" sz="1800" b="1">
                <a:solidFill>
                  <a:schemeClr val="dk1"/>
                </a:solidFill>
              </a:rPr>
              <a:t>Await </a:t>
            </a:r>
            <a:r>
              <a:rPr lang="zh-CN" sz="1800">
                <a:solidFill>
                  <a:schemeClr val="dk1"/>
                </a:solidFill>
              </a:rPr>
              <a:t>語法，讓我們更上一層樓，可以用來定義一個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函式，讓這個函式本體是屬於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，但其內部以“</a:t>
            </a:r>
            <a:r>
              <a:rPr lang="zh-CN" sz="1800" b="1">
                <a:solidFill>
                  <a:schemeClr val="dk1"/>
                </a:solidFill>
              </a:rPr>
              <a:t>同步的方式運行非同步</a:t>
            </a:r>
            <a:r>
              <a:rPr lang="zh-CN" sz="1800">
                <a:solidFill>
                  <a:schemeClr val="dk1"/>
                </a:solidFill>
              </a:rPr>
              <a:t>”程式碼。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白話來講就是，可以用</a:t>
            </a:r>
            <a:r>
              <a:rPr lang="zh-CN" sz="1800" b="1">
                <a:solidFill>
                  <a:schemeClr val="dk1"/>
                </a:solidFill>
              </a:rPr>
              <a:t>同步</a:t>
            </a:r>
            <a:r>
              <a:rPr lang="zh-CN" sz="1800">
                <a:solidFill>
                  <a:schemeClr val="dk1"/>
                </a:solidFill>
              </a:rPr>
              <a:t>那種一行一行執行順序的寫法，來呼叫多個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的方法，而不需要把這些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方法塞到 </a:t>
            </a:r>
            <a:r>
              <a:rPr lang="zh-CN" sz="1800" b="1">
                <a:solidFill>
                  <a:schemeClr val="dk1"/>
                </a:solidFill>
              </a:rPr>
              <a:t>.then</a:t>
            </a:r>
            <a:r>
              <a:rPr lang="zh-CN" sz="1800">
                <a:solidFill>
                  <a:schemeClr val="dk1"/>
                </a:solidFill>
              </a:rPr>
              <a:t> 中。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756" name="Google Shape;75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025" y="1121001"/>
            <a:ext cx="4645050" cy="565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762" name="Google Shape;762;p91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課後學習 Async &amp; Await</a:t>
            </a:r>
            <a:endParaRPr/>
          </a:p>
        </p:txBody>
      </p:sp>
      <p:sp>
        <p:nvSpPr>
          <p:cNvPr id="763" name="Google Shape;763;p91"/>
          <p:cNvSpPr/>
          <p:nvPr/>
        </p:nvSpPr>
        <p:spPr>
          <a:xfrm>
            <a:off x="459950" y="1671650"/>
            <a:ext cx="103128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dk1"/>
                </a:solidFill>
              </a:rPr>
              <a:t>Async </a:t>
            </a:r>
            <a:r>
              <a:rPr lang="zh-CN" sz="1800" dirty="0">
                <a:solidFill>
                  <a:schemeClr val="dk1"/>
                </a:solidFill>
              </a:rPr>
              <a:t>&amp; </a:t>
            </a:r>
            <a:r>
              <a:rPr lang="zh-CN" sz="1800" b="1" dirty="0">
                <a:solidFill>
                  <a:schemeClr val="dk1"/>
                </a:solidFill>
              </a:rPr>
              <a:t>Await </a:t>
            </a:r>
            <a:r>
              <a:rPr lang="zh-CN" sz="1800" dirty="0">
                <a:solidFill>
                  <a:schemeClr val="dk1"/>
                </a:solidFill>
              </a:rPr>
              <a:t>用法如下，有興趣的同學可以自行研究，此處就不再深入探討了。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延伸閱讀: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 dirty="0">
                <a:solidFill>
                  <a:schemeClr val="hlink"/>
                </a:solidFill>
                <a:hlinkClick r:id="rId3"/>
              </a:rPr>
              <a:t>async function - JavaScript | MDN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764" name="Google Shape;76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50" y="2305050"/>
            <a:ext cx="61245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Ajax</a:t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459950" y="1543425"/>
            <a:ext cx="105273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Ajax 方法使用不難，但如果不了解相關的背景知識，容易導致寫出的程式碼常出錯且難以維護。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接下來幾個章節會循序漸進的讓讀者了解如何正確的使用 Ajax 技術。</a:t>
            </a:r>
            <a:endParaRPr sz="1350" dirty="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025" y="3022600"/>
            <a:ext cx="4010025" cy="199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Ajax</a:t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850" y="799886"/>
            <a:ext cx="5924550" cy="573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6" name="Google Shape;216;p28"/>
          <p:cNvSpPr/>
          <p:nvPr/>
        </p:nvSpPr>
        <p:spPr>
          <a:xfrm>
            <a:off x="5786450" y="3514725"/>
            <a:ext cx="1043100" cy="285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8846875" y="3572025"/>
            <a:ext cx="864000" cy="228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3229052"/>
            <a:ext cx="4154375" cy="24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70667" y="3543375"/>
            <a:ext cx="1364117" cy="4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>
            <a:off x="9801225" y="3614750"/>
            <a:ext cx="7791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4014800" y="3572025"/>
            <a:ext cx="1671600" cy="22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BDA0502-9F90-5526-C3BE-5A93E1F6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"/>
          <a:stretch/>
        </p:blipFill>
        <p:spPr>
          <a:xfrm>
            <a:off x="438433" y="1962424"/>
            <a:ext cx="5063223" cy="295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4600FA-A433-2C7B-DC7B-348B96241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1731395"/>
            <a:ext cx="5175580" cy="341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Ajax Get</a:t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4144240" y="3172402"/>
            <a:ext cx="1046595" cy="283596"/>
          </a:xfrm>
          <a:prstGeom prst="rect">
            <a:avLst/>
          </a:prstGeom>
          <a:noFill/>
          <a:ln w="38100" cap="flat" cmpd="sng">
            <a:solidFill>
              <a:srgbClr val="C725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10055388" y="2367240"/>
            <a:ext cx="621848" cy="283596"/>
          </a:xfrm>
          <a:prstGeom prst="rect">
            <a:avLst/>
          </a:prstGeom>
          <a:noFill/>
          <a:ln w="38100" cap="flat" cmpd="sng">
            <a:solidFill>
              <a:srgbClr val="C725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29">
            <a:extLst>
              <a:ext uri="{FF2B5EF4-FFF2-40B4-BE49-F238E27FC236}">
                <a16:creationId xmlns:a16="http://schemas.microsoft.com/office/drawing/2014/main" id="{76EFD85E-4DF9-6896-2B56-F2935013D1CB}"/>
              </a:ext>
            </a:extLst>
          </p:cNvPr>
          <p:cNvSpPr/>
          <p:nvPr/>
        </p:nvSpPr>
        <p:spPr>
          <a:xfrm>
            <a:off x="6208443" y="1740631"/>
            <a:ext cx="1623994" cy="283596"/>
          </a:xfrm>
          <a:prstGeom prst="rect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1;p29">
            <a:extLst>
              <a:ext uri="{FF2B5EF4-FFF2-40B4-BE49-F238E27FC236}">
                <a16:creationId xmlns:a16="http://schemas.microsoft.com/office/drawing/2014/main" id="{CE314EA9-7ECA-18D8-CC83-B8A2AEC9F030}"/>
              </a:ext>
            </a:extLst>
          </p:cNvPr>
          <p:cNvSpPr/>
          <p:nvPr/>
        </p:nvSpPr>
        <p:spPr>
          <a:xfrm>
            <a:off x="3290679" y="3172402"/>
            <a:ext cx="773321" cy="283596"/>
          </a:xfrm>
          <a:prstGeom prst="rect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9666390-C9D4-6D56-8E44-44476F37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96" y="1463718"/>
            <a:ext cx="4314034" cy="407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FE4BFC-E1F9-D9EF-E6E7-FCB8E1137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867" y="1483961"/>
            <a:ext cx="5090002" cy="3993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02</a:t>
            </a:r>
            <a:endParaRPr dirty="0"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Ajax Post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1268527" y="2267963"/>
            <a:ext cx="2647692" cy="9185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8721015" y="1963589"/>
            <a:ext cx="1762258" cy="285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54F64A4-2F69-F039-21AA-C0696DDC1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015" y="3903311"/>
            <a:ext cx="3122276" cy="242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02</a:t>
            </a:r>
            <a:endParaRPr dirty="0"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 dirty="0"/>
              <a:t>Ajax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214DA63-EA8A-BDE9-C6A2-88ACE0B2AE87}"/>
              </a:ext>
            </a:extLst>
          </p:cNvPr>
          <p:cNvSpPr txBox="1"/>
          <p:nvPr/>
        </p:nvSpPr>
        <p:spPr>
          <a:xfrm>
            <a:off x="459944" y="1559293"/>
            <a:ext cx="92980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url: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要請求資料的網址</a:t>
            </a:r>
            <a:endParaRPr lang="en-US" altLang="zh-TW" sz="1800" dirty="0">
              <a:latin typeface="+mn-lt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1800" dirty="0">
              <a:latin typeface="+mn-lt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method: 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請求資料的方式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(POST / GET / PUT...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等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800" dirty="0">
              <a:latin typeface="+mn-lt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800" dirty="0" err="1">
                <a:latin typeface="+mn-lt"/>
                <a:ea typeface="微軟正黑體" panose="020B0604030504040204" pitchFamily="34" charset="-120"/>
              </a:rPr>
              <a:t>dataType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: 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請求資料的類型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(xml, </a:t>
            </a:r>
            <a:r>
              <a:rPr lang="en-US" altLang="zh-TW" sz="1800" dirty="0" err="1">
                <a:latin typeface="+mn-lt"/>
                <a:ea typeface="微軟正黑體" panose="020B0604030504040204" pitchFamily="34" charset="-120"/>
              </a:rPr>
              <a:t>json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, script, or html...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等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800" dirty="0">
              <a:latin typeface="+mn-lt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data: 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如果需要傳送資料時，則將資料設定在這裡。</a:t>
            </a:r>
            <a:endParaRPr lang="en-US" altLang="zh-TW" sz="1800" dirty="0">
              <a:latin typeface="+mn-lt"/>
              <a:ea typeface="微軟正黑體" panose="020B0604030504040204" pitchFamily="34" charset="-120"/>
            </a:endParaRPr>
          </a:p>
          <a:p>
            <a:endParaRPr lang="en-US" altLang="zh-TW" sz="1800" dirty="0">
              <a:latin typeface="+mn-lt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success: 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當成功接收到資料時，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success 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會執行並顯示結果。</a:t>
            </a:r>
            <a:endParaRPr lang="en-US" altLang="zh-TW" sz="1800" dirty="0">
              <a:latin typeface="+mn-lt"/>
              <a:ea typeface="微軟正黑體" panose="020B0604030504040204" pitchFamily="34" charset="-120"/>
            </a:endParaRPr>
          </a:p>
          <a:p>
            <a:endParaRPr lang="zh-TW" altLang="en-US" sz="1800" dirty="0">
              <a:latin typeface="+mn-lt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error: 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當接收資料失敗時，</a:t>
            </a:r>
            <a:r>
              <a:rPr lang="en-US" altLang="zh-TW" sz="1800" dirty="0">
                <a:latin typeface="+mn-lt"/>
                <a:ea typeface="微軟正黑體" panose="020B0604030504040204" pitchFamily="34" charset="-120"/>
              </a:rPr>
              <a:t>error </a:t>
            </a:r>
            <a:r>
              <a:rPr lang="zh-TW" altLang="en-US" sz="1800" dirty="0">
                <a:latin typeface="+mn-lt"/>
                <a:ea typeface="微軟正黑體" panose="020B0604030504040204" pitchFamily="34" charset="-120"/>
              </a:rPr>
              <a:t>會執行並顯示結果。</a:t>
            </a:r>
            <a:endParaRPr lang="en-US" altLang="zh-TW" sz="1800" dirty="0">
              <a:latin typeface="+mn-lt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1800" dirty="0"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259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JSON</a:t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459950" y="1743075"/>
            <a:ext cx="10527300" cy="3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JSON 是一種輕量級資料交換格式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JSON 是純文字，無關任何程式語言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JSON 實際長得和 JS 的 Object 差不多，只是在傳遞時會先</a:t>
            </a:r>
            <a:r>
              <a:rPr lang="zh-CN" sz="1800" b="1">
                <a:solidFill>
                  <a:schemeClr val="dk1"/>
                </a:solidFill>
              </a:rPr>
              <a:t>序列化</a:t>
            </a:r>
            <a:r>
              <a:rPr lang="zh-CN" sz="1800">
                <a:solidFill>
                  <a:schemeClr val="dk1"/>
                </a:solidFill>
              </a:rPr>
              <a:t>成文字，要使用時再</a:t>
            </a:r>
            <a:r>
              <a:rPr lang="zh-CN" sz="1800" b="1">
                <a:solidFill>
                  <a:schemeClr val="dk1"/>
                </a:solidFill>
              </a:rPr>
              <a:t>反序列化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3428988"/>
            <a:ext cx="48768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452AE82-CB2E-CA7A-0953-AC8542844AB9}"/>
              </a:ext>
            </a:extLst>
          </p:cNvPr>
          <p:cNvSpPr txBox="1"/>
          <p:nvPr/>
        </p:nvSpPr>
        <p:spPr>
          <a:xfrm>
            <a:off x="774833" y="5756914"/>
            <a:ext cx="3104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https://zh.wikipedia.org/zh-tw/JSON</a:t>
            </a:r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JSON</a:t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1757046" y="1904400"/>
            <a:ext cx="13548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JS Object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675" y="2646102"/>
            <a:ext cx="2903521" cy="12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75" y="4368875"/>
            <a:ext cx="2716325" cy="9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319" y="1904400"/>
            <a:ext cx="5663768" cy="4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8325" y="2563975"/>
            <a:ext cx="6535172" cy="6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4829" y="4086256"/>
            <a:ext cx="5590750" cy="4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8325" y="4761876"/>
            <a:ext cx="5663751" cy="129594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/>
          <p:nvPr/>
        </p:nvSpPr>
        <p:spPr>
          <a:xfrm>
            <a:off x="6937559" y="1286925"/>
            <a:ext cx="13548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序列化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870059" y="3429000"/>
            <a:ext cx="13548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反序列化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JSON 使用情境</a:t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459950" y="1543425"/>
            <a:ext cx="10527300" cy="225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範例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dirty="0">
                <a:solidFill>
                  <a:schemeClr val="dk1"/>
                </a:solidFill>
              </a:rPr>
              <a:t>前端傳資料給後端，沒辦法直接傳 Object 給 Server，因此會先</a:t>
            </a:r>
            <a:r>
              <a:rPr lang="zh-CN" sz="1800" b="1" dirty="0">
                <a:solidFill>
                  <a:schemeClr val="dk1"/>
                </a:solidFill>
              </a:rPr>
              <a:t>序列化</a:t>
            </a:r>
            <a:r>
              <a:rPr lang="zh-CN" sz="1800" dirty="0">
                <a:solidFill>
                  <a:schemeClr val="dk1"/>
                </a:solidFill>
              </a:rPr>
              <a:t> Object 成文字。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dirty="0">
                <a:solidFill>
                  <a:schemeClr val="dk1"/>
                </a:solidFill>
              </a:rPr>
              <a:t>沒辦法直接把 Object 存進 LocalStorage、DB，因此會先</a:t>
            </a:r>
            <a:r>
              <a:rPr lang="zh-CN" sz="1800" b="1" dirty="0">
                <a:solidFill>
                  <a:schemeClr val="dk1"/>
                </a:solidFill>
              </a:rPr>
              <a:t>序列化</a:t>
            </a:r>
            <a:r>
              <a:rPr lang="zh-CN" sz="1800" dirty="0">
                <a:solidFill>
                  <a:schemeClr val="dk1"/>
                </a:solidFill>
              </a:rPr>
              <a:t> Object 成文字。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dirty="0">
                <a:solidFill>
                  <a:schemeClr val="dk1"/>
                </a:solidFill>
              </a:rPr>
              <a:t>前端拿到後端回傳的 JSON 資料，想要進一步用 JS 操作，要先</a:t>
            </a:r>
            <a:r>
              <a:rPr lang="zh-CN" sz="1800" b="1" dirty="0">
                <a:solidFill>
                  <a:schemeClr val="dk1"/>
                </a:solidFill>
              </a:rPr>
              <a:t>反序列化</a:t>
            </a:r>
            <a:r>
              <a:rPr lang="zh-CN" sz="1800" dirty="0">
                <a:solidFill>
                  <a:schemeClr val="dk1"/>
                </a:solidFill>
              </a:rPr>
              <a:t>成 Object。 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074071" y="499290"/>
            <a:ext cx="2232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zh-CN"/>
              <a:t>PART  01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4074071" y="1263892"/>
            <a:ext cx="2232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zh-CN"/>
              <a:t>PART  02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3"/>
          </p:nvPr>
        </p:nvSpPr>
        <p:spPr>
          <a:xfrm>
            <a:off x="4074071" y="2028494"/>
            <a:ext cx="2232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zh-CN"/>
              <a:t>PART  03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4"/>
          </p:nvPr>
        </p:nvSpPr>
        <p:spPr>
          <a:xfrm>
            <a:off x="4074071" y="2793096"/>
            <a:ext cx="2232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zh-CN" dirty="0"/>
              <a:t>PART  04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5"/>
          </p:nvPr>
        </p:nvSpPr>
        <p:spPr>
          <a:xfrm>
            <a:off x="4074071" y="3557698"/>
            <a:ext cx="2232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zh-CN"/>
              <a:t>PART  05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6"/>
          </p:nvPr>
        </p:nvSpPr>
        <p:spPr>
          <a:xfrm>
            <a:off x="4074071" y="4277908"/>
            <a:ext cx="2232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zh-CN" dirty="0"/>
              <a:t>PART  06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7"/>
          </p:nvPr>
        </p:nvSpPr>
        <p:spPr>
          <a:xfrm>
            <a:off x="6306319" y="499290"/>
            <a:ext cx="2232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zh-CN"/>
              <a:t>前言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8"/>
          </p:nvPr>
        </p:nvSpPr>
        <p:spPr>
          <a:xfrm>
            <a:off x="6306319" y="1270378"/>
            <a:ext cx="3168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zh-CN"/>
              <a:t>Ajax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9"/>
          </p:nvPr>
        </p:nvSpPr>
        <p:spPr>
          <a:xfrm>
            <a:off x="6306319" y="2025233"/>
            <a:ext cx="3168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zh-CN"/>
              <a:t>Sync vs Async</a:t>
            </a: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3"/>
          </p:nvPr>
        </p:nvSpPr>
        <p:spPr>
          <a:xfrm>
            <a:off x="6306325" y="2793321"/>
            <a:ext cx="4426778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r>
              <a:rPr lang="en-US" altLang="zh-CN" dirty="0"/>
              <a:t>Remote </a:t>
            </a:r>
            <a:r>
              <a:rPr lang="en-US" altLang="zh-CN" dirty="0" err="1"/>
              <a:t>DataSource</a:t>
            </a:r>
            <a:endParaRPr lang="en-US" altLang="zh-TW" dirty="0"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4"/>
          </p:nvPr>
        </p:nvSpPr>
        <p:spPr>
          <a:xfrm>
            <a:off x="6306325" y="3561623"/>
            <a:ext cx="5738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altLang="zh-CN" dirty="0"/>
              <a:t>Kendo UI Adv</a:t>
            </a:r>
            <a:endParaRPr lang="en-US" altLang="zh-TW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endParaRPr dirty="0"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5"/>
          </p:nvPr>
        </p:nvSpPr>
        <p:spPr>
          <a:xfrm>
            <a:off x="6306318" y="4278573"/>
            <a:ext cx="4187087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altLang="zh-CN" dirty="0"/>
              <a:t>Integrated </a:t>
            </a:r>
            <a:r>
              <a:rPr lang="en-US" altLang="zh-TW" dirty="0"/>
              <a:t>Web </a:t>
            </a:r>
            <a:r>
              <a:rPr lang="en-US" altLang="zh-TW" dirty="0" err="1"/>
              <a:t>Api</a:t>
            </a:r>
            <a:endParaRPr lang="en-US" altLang="zh-TW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3200"/>
              <a:buNone/>
            </a:pPr>
            <a:endParaRPr dirty="0"/>
          </a:p>
        </p:txBody>
      </p:sp>
      <p:sp>
        <p:nvSpPr>
          <p:cNvPr id="6" name="Google Shape;109;p16">
            <a:extLst>
              <a:ext uri="{FF2B5EF4-FFF2-40B4-BE49-F238E27FC236}">
                <a16:creationId xmlns:a16="http://schemas.microsoft.com/office/drawing/2014/main" id="{6E49D7D4-A86E-9AF1-FBE2-6529EA120C89}"/>
              </a:ext>
            </a:extLst>
          </p:cNvPr>
          <p:cNvSpPr txBox="1">
            <a:spLocks/>
          </p:cNvSpPr>
          <p:nvPr/>
        </p:nvSpPr>
        <p:spPr>
          <a:xfrm>
            <a:off x="4066674" y="4989604"/>
            <a:ext cx="2232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altLang="zh-CN" dirty="0"/>
              <a:t>PART  07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7" name="Google Shape;115;p16">
            <a:extLst>
              <a:ext uri="{FF2B5EF4-FFF2-40B4-BE49-F238E27FC236}">
                <a16:creationId xmlns:a16="http://schemas.microsoft.com/office/drawing/2014/main" id="{5E4927D3-CAA5-67C6-4F21-4D13DC3A6B73}"/>
              </a:ext>
            </a:extLst>
          </p:cNvPr>
          <p:cNvSpPr txBox="1">
            <a:spLocks/>
          </p:cNvSpPr>
          <p:nvPr/>
        </p:nvSpPr>
        <p:spPr>
          <a:xfrm>
            <a:off x="6298922" y="4990269"/>
            <a:ext cx="3168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altLang="zh-TW" dirty="0" err="1"/>
              <a:t>WorkShop</a:t>
            </a:r>
            <a:endParaRPr lang="en-US" altLang="zh-TW" dirty="0"/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sp>
        <p:nvSpPr>
          <p:cNvPr id="8" name="Google Shape;109;p16">
            <a:extLst>
              <a:ext uri="{FF2B5EF4-FFF2-40B4-BE49-F238E27FC236}">
                <a16:creationId xmlns:a16="http://schemas.microsoft.com/office/drawing/2014/main" id="{280ECE36-7993-E9C3-DDBD-37E6DDC2BE0F}"/>
              </a:ext>
            </a:extLst>
          </p:cNvPr>
          <p:cNvSpPr txBox="1">
            <a:spLocks/>
          </p:cNvSpPr>
          <p:nvPr/>
        </p:nvSpPr>
        <p:spPr>
          <a:xfrm>
            <a:off x="4077030" y="5692421"/>
            <a:ext cx="2232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altLang="zh-CN" dirty="0"/>
              <a:t>PART  08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9" name="Google Shape;115;p16">
            <a:extLst>
              <a:ext uri="{FF2B5EF4-FFF2-40B4-BE49-F238E27FC236}">
                <a16:creationId xmlns:a16="http://schemas.microsoft.com/office/drawing/2014/main" id="{FC33C630-C4B1-7D3B-3A62-3340FC6EF902}"/>
              </a:ext>
            </a:extLst>
          </p:cNvPr>
          <p:cNvSpPr txBox="1">
            <a:spLocks/>
          </p:cNvSpPr>
          <p:nvPr/>
        </p:nvSpPr>
        <p:spPr>
          <a:xfrm>
            <a:off x="6309277" y="5693086"/>
            <a:ext cx="3891165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517C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1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altLang="zh-CN" dirty="0"/>
              <a:t>[</a:t>
            </a:r>
            <a:r>
              <a:rPr lang="zh-TW" altLang="en-US" dirty="0"/>
              <a:t>補充教材</a:t>
            </a:r>
            <a:r>
              <a:rPr lang="en-US" altLang="zh-CN" dirty="0"/>
              <a:t>] Promise</a:t>
            </a:r>
            <a:endParaRPr lang="en-US" altLang="zh-TW" dirty="0"/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Ajax</a:t>
            </a: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459950" y="1543425"/>
            <a:ext cx="105273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Ajax 在 JS 中，是透過 </a:t>
            </a:r>
            <a:r>
              <a:rPr lang="zh-CN" sz="1800" b="1" dirty="0">
                <a:solidFill>
                  <a:schemeClr val="dk1"/>
                </a:solidFill>
              </a:rPr>
              <a:t>XMLHttpRequest(XHR)</a:t>
            </a:r>
            <a:r>
              <a:rPr lang="zh-CN" sz="1800" dirty="0">
                <a:solidFill>
                  <a:schemeClr val="dk1"/>
                </a:solidFill>
              </a:rPr>
              <a:t> 物件作為實作。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它能夠在 Client 端對 Server 端送出 HTTP Request，使用的資料格式是 JSON（也可以用 XML 格式） 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  <a:highlight>
                  <a:srgbClr val="F4CCCC"/>
                </a:highlight>
              </a:rPr>
              <a:t>PS. 原生的 JS 就能夠使用 Ajax，而不是一定要用 jQuery 封裝的 Ajax 方法。</a:t>
            </a: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2645425"/>
            <a:ext cx="822007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XHR</a:t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459950" y="1543425"/>
            <a:ext cx="105273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我們來看一下使用 XHR 的流程。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1. 建立一個 XHR 物件，設定 URL 與 HTTP Method 然後送出 Request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2. 等待伺服器 Response 後，透過 Callback Function 來進行後續動作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程式碼大概長這樣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50" y="3793500"/>
            <a:ext cx="4506100" cy="20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XHR</a:t>
            </a: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459950" y="1205925"/>
            <a:ext cx="105273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XMLHttpRequest</a:t>
            </a:r>
            <a:r>
              <a:rPr lang="zh-CN" sz="1800">
                <a:solidFill>
                  <a:schemeClr val="dk1"/>
                </a:solidFill>
              </a:rPr>
              <a:t> 有各種狀態碼（readyState），能夠知道當前進行到什麼狀態了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9257"/>
            <a:ext cx="12192000" cy="50202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>
            <a:off x="428625" y="3971925"/>
            <a:ext cx="1528800" cy="27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XHR</a:t>
            </a:r>
            <a:endParaRPr/>
          </a:p>
        </p:txBody>
      </p:sp>
      <p:sp>
        <p:nvSpPr>
          <p:cNvPr id="305" name="Google Shape;305;p37"/>
          <p:cNvSpPr/>
          <p:nvPr/>
        </p:nvSpPr>
        <p:spPr>
          <a:xfrm>
            <a:off x="459950" y="1543425"/>
            <a:ext cx="105273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各種數字代表的涵義如下: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0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已經產生 </a:t>
            </a:r>
            <a:r>
              <a:rPr lang="zh-CN" sz="1800" b="1">
                <a:solidFill>
                  <a:schemeClr val="dk1"/>
                </a:solidFill>
              </a:rPr>
              <a:t>XMLHttpRequest</a:t>
            </a:r>
            <a:r>
              <a:rPr lang="zh-CN" sz="1800">
                <a:solidFill>
                  <a:schemeClr val="dk1"/>
                </a:solidFill>
              </a:rPr>
              <a:t>，但還沒連結到要取得的網址。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用了 </a:t>
            </a:r>
            <a:r>
              <a:rPr lang="zh-CN" sz="1800" b="1">
                <a:solidFill>
                  <a:schemeClr val="dk1"/>
                </a:solidFill>
              </a:rPr>
              <a:t>open()</a:t>
            </a:r>
            <a:r>
              <a:rPr lang="zh-CN" sz="1800">
                <a:solidFill>
                  <a:schemeClr val="dk1"/>
                </a:solidFill>
              </a:rPr>
              <a:t> ，但還沒傳送資料過去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2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用了 </a:t>
            </a:r>
            <a:r>
              <a:rPr lang="zh-CN" sz="1800" b="1">
                <a:solidFill>
                  <a:schemeClr val="dk1"/>
                </a:solidFill>
              </a:rPr>
              <a:t>send()</a:t>
            </a:r>
            <a:endParaRPr sz="1800" b="1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3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loading 資料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4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撈回資料了，數據已接收完全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XHR Get Sample</a:t>
            </a:r>
            <a:endParaRPr/>
          </a:p>
        </p:txBody>
      </p:sp>
      <p:sp>
        <p:nvSpPr>
          <p:cNvPr id="312" name="Google Shape;312;p38"/>
          <p:cNvSpPr/>
          <p:nvPr/>
        </p:nvSpPr>
        <p:spPr>
          <a:xfrm>
            <a:off x="459950" y="1543425"/>
            <a:ext cx="35091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透過 API 取得資料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" y="2379825"/>
            <a:ext cx="5328600" cy="23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XHR Post Sample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459950" y="1543425"/>
            <a:ext cx="35091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Form 格式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" y="2285325"/>
            <a:ext cx="9131551" cy="14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3118500" y="2943000"/>
            <a:ext cx="6156000" cy="39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XHR Post Sample</a:t>
            </a:r>
            <a:endParaRPr/>
          </a:p>
        </p:txBody>
      </p:sp>
      <p:sp>
        <p:nvSpPr>
          <p:cNvPr id="329" name="Google Shape;329;p40"/>
          <p:cNvSpPr/>
          <p:nvPr/>
        </p:nvSpPr>
        <p:spPr>
          <a:xfrm>
            <a:off x="459950" y="1543425"/>
            <a:ext cx="35091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JSON 格式，記得先序列化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" y="2349000"/>
            <a:ext cx="7185249" cy="29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/>
          <p:nvPr/>
        </p:nvSpPr>
        <p:spPr>
          <a:xfrm>
            <a:off x="459950" y="4549500"/>
            <a:ext cx="4387500" cy="310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Ajax</a:t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>
            <a:off x="459950" y="1543425"/>
            <a:ext cx="108666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</a:rPr>
              <a:t>原生程式</a:t>
            </a:r>
            <a:r>
              <a:rPr lang="zh-CN" sz="1800" dirty="0">
                <a:solidFill>
                  <a:schemeClr val="dk1"/>
                </a:solidFill>
              </a:rPr>
              <a:t>做出一個請求就</a:t>
            </a:r>
            <a:r>
              <a:rPr lang="zh-TW" altLang="en-US" sz="1800" dirty="0">
                <a:solidFill>
                  <a:schemeClr val="dk1"/>
                </a:solidFill>
              </a:rPr>
              <a:t>需</a:t>
            </a:r>
            <a:r>
              <a:rPr lang="zh-CN" sz="1800" dirty="0">
                <a:solidFill>
                  <a:schemeClr val="dk1"/>
                </a:solidFill>
              </a:rPr>
              <a:t>要打</a:t>
            </a:r>
            <a:r>
              <a:rPr lang="zh-TW" altLang="en-US" sz="1800" dirty="0">
                <a:solidFill>
                  <a:schemeClr val="dk1"/>
                </a:solidFill>
              </a:rPr>
              <a:t>許</a:t>
            </a:r>
            <a:r>
              <a:rPr lang="zh-CN" sz="1800" dirty="0">
                <a:solidFill>
                  <a:schemeClr val="dk1"/>
                </a:solidFill>
              </a:rPr>
              <a:t>多程式碼，若是現今普遍複雜的網站應用，又或者像 </a:t>
            </a:r>
            <a:r>
              <a:rPr lang="zh-CN" sz="1800" b="1" dirty="0">
                <a:solidFill>
                  <a:schemeClr val="dk1"/>
                </a:solidFill>
              </a:rPr>
              <a:t>SPA</a:t>
            </a:r>
            <a:r>
              <a:rPr lang="zh-CN" sz="1800" dirty="0">
                <a:solidFill>
                  <a:schemeClr val="dk1"/>
                </a:solidFill>
              </a:rPr>
              <a:t> 這種單純靠 JS 與 Ajax 來控制內容的應用，程式碼中不就滿滿都是一直在建立新的 </a:t>
            </a:r>
            <a:r>
              <a:rPr lang="zh-CN" sz="1800" b="1" dirty="0">
                <a:solidFill>
                  <a:schemeClr val="dk1"/>
                </a:solidFill>
              </a:rPr>
              <a:t>XMLHttpRequest</a:t>
            </a:r>
            <a:r>
              <a:rPr lang="zh-CN" sz="1800" dirty="0">
                <a:solidFill>
                  <a:schemeClr val="dk1"/>
                </a:solidFill>
              </a:rPr>
              <a:t> 實例，而且送出一個請求需要打那麼多行程式碼，更別提程式碼的可讀性、可維護性了。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所以通常不會使用原生的方式來操作 Ajax，而是透過套件（EX: jQuery）、或者是原生的 </a:t>
            </a:r>
            <a:r>
              <a:rPr lang="zh-CN" sz="1800" b="1" dirty="0">
                <a:solidFill>
                  <a:schemeClr val="dk1"/>
                </a:solidFill>
              </a:rPr>
              <a:t>Fetch</a:t>
            </a:r>
            <a:r>
              <a:rPr lang="zh-CN" sz="1800" dirty="0">
                <a:solidFill>
                  <a:schemeClr val="dk1"/>
                </a:solidFill>
              </a:rPr>
              <a:t>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6BA5"/>
              </a:buClr>
              <a:buSzPts val="60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2"/>
          </p:nvPr>
        </p:nvSpPr>
        <p:spPr>
          <a:xfrm>
            <a:off x="4879943" y="3875536"/>
            <a:ext cx="2432114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2400"/>
              <a:buNone/>
            </a:pPr>
            <a:r>
              <a:rPr lang="zh-CN" dirty="0"/>
              <a:t>PART  THREE</a:t>
            </a:r>
            <a:endParaRPr dirty="0"/>
          </a:p>
        </p:txBody>
      </p:sp>
      <p:sp>
        <p:nvSpPr>
          <p:cNvPr id="345" name="Google Shape;345;p42"/>
          <p:cNvSpPr txBox="1">
            <a:spLocks noGrp="1"/>
          </p:cNvSpPr>
          <p:nvPr>
            <p:ph type="body" idx="3"/>
          </p:nvPr>
        </p:nvSpPr>
        <p:spPr>
          <a:xfrm>
            <a:off x="3503712" y="4372336"/>
            <a:ext cx="5195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4000"/>
              <a:buNone/>
            </a:pPr>
            <a:r>
              <a:rPr lang="zh-CN"/>
              <a:t>Sync vs Async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351" name="Google Shape;351;p43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Sync vs Async</a:t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459950" y="1543425"/>
            <a:ext cx="105273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接觸到 Ajax 之後，常常聽到 </a:t>
            </a:r>
            <a:r>
              <a:rPr lang="zh-CN" sz="1800" b="1">
                <a:solidFill>
                  <a:schemeClr val="dk1"/>
                </a:solidFill>
              </a:rPr>
              <a:t>同步</a:t>
            </a:r>
            <a:r>
              <a:rPr lang="zh-CN" sz="1800">
                <a:solidFill>
                  <a:schemeClr val="dk1"/>
                </a:solidFill>
              </a:rPr>
              <a:t> 與 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，這是很重要且</a:t>
            </a:r>
            <a:r>
              <a:rPr lang="zh-CN" sz="1800" b="1">
                <a:solidFill>
                  <a:schemeClr val="dk1"/>
                </a:solidFill>
              </a:rPr>
              <a:t>必須</a:t>
            </a:r>
            <a:r>
              <a:rPr lang="zh-CN" sz="1800">
                <a:solidFill>
                  <a:schemeClr val="dk1"/>
                </a:solidFill>
              </a:rPr>
              <a:t>要懂得觀念。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先來看一下</a:t>
            </a:r>
            <a:r>
              <a:rPr lang="zh-CN" sz="1800" u="sng">
                <a:solidFill>
                  <a:schemeClr val="hlink"/>
                </a:solidFill>
                <a:hlinkClick r:id="rId3"/>
              </a:rPr>
              <a:t>維基百科</a:t>
            </a:r>
            <a:r>
              <a:rPr lang="zh-CN" sz="1800">
                <a:solidFill>
                  <a:schemeClr val="dk1"/>
                </a:solidFill>
              </a:rPr>
              <a:t>的定義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同步（Sync）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CN" sz="1800">
                <a:solidFill>
                  <a:schemeClr val="dk1"/>
                </a:solidFill>
              </a:rPr>
              <a:t>發起 I/O 請求的執行緒不從正在呼叫的 I/O 操作函式返回（即被阻塞），直至 I/O 操作完成。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非同步（Async）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CN" sz="1800">
                <a:solidFill>
                  <a:schemeClr val="dk1"/>
                </a:solidFill>
              </a:rPr>
              <a:t>發起 I/O 請求的執行緒不等 I/O 操作完成，就繼續執行隨後的代碼，I/O 結果用其他方式通知發起 I/O 請求的程式。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6BA5"/>
              </a:buClr>
              <a:buSzPts val="6000"/>
              <a:buNone/>
            </a:pPr>
            <a:r>
              <a:rPr lang="zh-CN"/>
              <a:t>01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2"/>
          </p:nvPr>
        </p:nvSpPr>
        <p:spPr>
          <a:xfrm>
            <a:off x="5124013" y="3890952"/>
            <a:ext cx="18915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2400"/>
              <a:buNone/>
            </a:pPr>
            <a:r>
              <a:rPr lang="zh-CN"/>
              <a:t>PART  ONE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3"/>
          </p:nvPr>
        </p:nvSpPr>
        <p:spPr>
          <a:xfrm>
            <a:off x="3503712" y="4372336"/>
            <a:ext cx="5195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4000"/>
              <a:buNone/>
            </a:pPr>
            <a:r>
              <a:rPr lang="zh-CN"/>
              <a:t>前言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Sync vs Async</a:t>
            </a:r>
            <a:endParaRPr/>
          </a:p>
        </p:txBody>
      </p:sp>
      <p:sp>
        <p:nvSpPr>
          <p:cNvPr id="359" name="Google Shape;359;p44"/>
          <p:cNvSpPr/>
          <p:nvPr/>
        </p:nvSpPr>
        <p:spPr>
          <a:xfrm>
            <a:off x="459950" y="1543425"/>
            <a:ext cx="57408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聽起來很饒口吧，用白話一點的解釋來說就是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 dirty="0">
                <a:solidFill>
                  <a:schemeClr val="dk1"/>
                </a:solidFill>
              </a:rPr>
              <a:t>同步（Sync）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CN" sz="1800" dirty="0">
                <a:solidFill>
                  <a:schemeClr val="dk1"/>
                </a:solidFill>
              </a:rPr>
              <a:t>我有很多事情要處理，但是一次只能做一件事，必須等這件事做完才能接著做其他事。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 dirty="0">
                <a:solidFill>
                  <a:schemeClr val="dk1"/>
                </a:solidFill>
              </a:rPr>
              <a:t>非同步（Async）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CN" sz="1800" dirty="0">
                <a:solidFill>
                  <a:schemeClr val="dk1"/>
                </a:solidFill>
              </a:rPr>
              <a:t>我有很多事情要處理，但有些事情要等待一段時間才有辦法處理，而我可以先把他放在旁邊，先處理其他事情，直到等待完成再回頭處理。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0" y="1957400"/>
            <a:ext cx="5304550" cy="39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body" idx="2"/>
          </p:nvPr>
        </p:nvSpPr>
        <p:spPr>
          <a:xfrm>
            <a:off x="1437603" y="348250"/>
            <a:ext cx="6449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Sync Sample</a:t>
            </a:r>
            <a:endParaRPr/>
          </a:p>
        </p:txBody>
      </p:sp>
      <p:sp>
        <p:nvSpPr>
          <p:cNvPr id="367" name="Google Shape;367;p45"/>
          <p:cNvSpPr/>
          <p:nvPr/>
        </p:nvSpPr>
        <p:spPr>
          <a:xfrm>
            <a:off x="459950" y="1543425"/>
            <a:ext cx="51123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以準備早餐為例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咖啡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蛋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培根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吐司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柳橙汁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368" name="Google Shape;368;p45"/>
          <p:cNvSpPr/>
          <p:nvPr/>
        </p:nvSpPr>
        <p:spPr>
          <a:xfrm>
            <a:off x="2774400" y="1543425"/>
            <a:ext cx="51123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如果我們站在程式 </a:t>
            </a:r>
            <a:r>
              <a:rPr lang="zh-CN" sz="1800" b="1">
                <a:solidFill>
                  <a:schemeClr val="dk1"/>
                </a:solidFill>
              </a:rPr>
              <a:t>同步</a:t>
            </a:r>
            <a:r>
              <a:rPr lang="zh-CN" sz="1800">
                <a:solidFill>
                  <a:schemeClr val="dk1"/>
                </a:solidFill>
              </a:rPr>
              <a:t> 的角度來準備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倒杯咖啡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熱鍋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發呆看著鍋子熱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熱好鍋後煎兩顆蛋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煎三片培根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把吐司放進去烤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發呆看著烤麵包機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吐司烤好，塗上奶油和果醬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倒杯柳橙汁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926" y="1286926"/>
            <a:ext cx="2781300" cy="51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body" idx="2"/>
          </p:nvPr>
        </p:nvSpPr>
        <p:spPr>
          <a:xfrm>
            <a:off x="1437603" y="348250"/>
            <a:ext cx="6449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Async Sample</a:t>
            </a:r>
            <a:endParaRPr/>
          </a:p>
        </p:txBody>
      </p:sp>
      <p:sp>
        <p:nvSpPr>
          <p:cNvPr id="376" name="Google Shape;376;p46"/>
          <p:cNvSpPr/>
          <p:nvPr/>
        </p:nvSpPr>
        <p:spPr>
          <a:xfrm>
            <a:off x="459950" y="1529150"/>
            <a:ext cx="51123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如果我們站在程式 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 的角度來準備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倒杯咖啡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熱鍋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煎三片培根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把吐司放進去烤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熱好鍋後煎兩顆蛋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吐司烤好，塗上奶油和果醬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倒杯柳橙汁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377" name="Google Shape;3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400" y="2242150"/>
            <a:ext cx="73723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body" idx="2"/>
          </p:nvPr>
        </p:nvSpPr>
        <p:spPr>
          <a:xfrm>
            <a:off x="1437603" y="348250"/>
            <a:ext cx="6449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Sync</a:t>
            </a:r>
            <a:endParaRPr/>
          </a:p>
        </p:txBody>
      </p:sp>
      <p:sp>
        <p:nvSpPr>
          <p:cNvPr id="384" name="Google Shape;384;p47"/>
          <p:cNvSpPr/>
          <p:nvPr/>
        </p:nvSpPr>
        <p:spPr>
          <a:xfrm>
            <a:off x="459950" y="1529150"/>
            <a:ext cx="75981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一般程式是由上往下，一行一行程式碼 </a:t>
            </a:r>
            <a:r>
              <a:rPr lang="zh-CN" sz="1800" b="1">
                <a:solidFill>
                  <a:schemeClr val="dk1"/>
                </a:solidFill>
              </a:rPr>
              <a:t>同步</a:t>
            </a:r>
            <a:r>
              <a:rPr lang="zh-CN" sz="1800">
                <a:solidFill>
                  <a:schemeClr val="dk1"/>
                </a:solidFill>
              </a:rPr>
              <a:t> 去執行的。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乍看之下也沒什麼問題，甚至大部分的情境都是用同步的方式去撰寫程式碼。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385" name="Google Shape;3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75" y="3429000"/>
            <a:ext cx="335722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/>
          <p:nvPr/>
        </p:nvSpPr>
        <p:spPr>
          <a:xfrm>
            <a:off x="5981700" y="3657550"/>
            <a:ext cx="228600" cy="1571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body" idx="2"/>
          </p:nvPr>
        </p:nvSpPr>
        <p:spPr>
          <a:xfrm>
            <a:off x="1437603" y="348250"/>
            <a:ext cx="6449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Async</a:t>
            </a:r>
            <a:endParaRPr/>
          </a:p>
        </p:txBody>
      </p:sp>
      <p:sp>
        <p:nvSpPr>
          <p:cNvPr id="393" name="Google Shape;393;p48"/>
          <p:cNvSpPr/>
          <p:nvPr/>
        </p:nvSpPr>
        <p:spPr>
          <a:xfrm>
            <a:off x="459950" y="1529150"/>
            <a:ext cx="110700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Q：那什麼狀況需要用 </a:t>
            </a:r>
            <a:r>
              <a:rPr lang="zh-CN" sz="1800" b="1" dirty="0">
                <a:solidFill>
                  <a:schemeClr val="dk1"/>
                </a:solidFill>
              </a:rPr>
              <a:t>非同步 </a:t>
            </a:r>
            <a:r>
              <a:rPr lang="zh-CN" sz="1800" dirty="0">
                <a:solidFill>
                  <a:schemeClr val="dk1"/>
                </a:solidFill>
              </a:rPr>
              <a:t>來處理呢?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A：處理需要等待、以及不確定需要多久才能完成的任務，像是存取 I/O、外部資源、HTTP Request...etc。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範例情境：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dirty="0">
                <a:solidFill>
                  <a:schemeClr val="dk1"/>
                </a:solidFill>
              </a:rPr>
              <a:t>JS 用 setTimeout 倒數 10 秒後 alert 訊息，但是在等待期間，可以先做其他事。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dirty="0">
                <a:solidFill>
                  <a:schemeClr val="dk1"/>
                </a:solidFill>
              </a:rPr>
              <a:t>JS 發 HTTP Request 等待 Server 回傳資料的期間，可以先做其他事情。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399" name="Google Shape;399;p49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Callback Function</a:t>
            </a:r>
            <a:endParaRPr/>
          </a:p>
        </p:txBody>
      </p:sp>
      <p:sp>
        <p:nvSpPr>
          <p:cNvPr id="400" name="Google Shape;400;p49"/>
          <p:cNvSpPr/>
          <p:nvPr/>
        </p:nvSpPr>
        <p:spPr>
          <a:xfrm>
            <a:off x="459950" y="1543425"/>
            <a:ext cx="10527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 中那些等待完成的任務，會呼叫 Callback Function 來處理接下來要做的事情。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63" y="2528875"/>
            <a:ext cx="6570275" cy="30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Callback Function</a:t>
            </a:r>
            <a:endParaRPr/>
          </a:p>
        </p:txBody>
      </p:sp>
      <p:sp>
        <p:nvSpPr>
          <p:cNvPr id="408" name="Google Shape;408;p50"/>
          <p:cNvSpPr/>
          <p:nvPr/>
        </p:nvSpPr>
        <p:spPr>
          <a:xfrm>
            <a:off x="459950" y="1543425"/>
            <a:ext cx="10527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Callback Function 是一個被作為參數帶入另一個函式中的「函式」，這個被作為參數帶入的函式將在「未來某個時間點」被呼叫和執行。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400" y="2789580"/>
            <a:ext cx="4586400" cy="343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415" name="Google Shape;415;p51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Callback Function</a:t>
            </a:r>
            <a:endParaRPr/>
          </a:p>
        </p:txBody>
      </p:sp>
      <p:sp>
        <p:nvSpPr>
          <p:cNvPr id="416" name="Google Shape;416;p51"/>
          <p:cNvSpPr/>
          <p:nvPr/>
        </p:nvSpPr>
        <p:spPr>
          <a:xfrm>
            <a:off x="459950" y="1278450"/>
            <a:ext cx="10527300" cy="1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其實在 Ajax 中就已經有使用到 Callback Function 了。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下圖範例中，Server 刪除書本後，Response 回傳給 Client 端，接著才會執行 success 定義的 Callback Function，也就是從 UI 上的 Table 移除該筆資料。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25" y="2699000"/>
            <a:ext cx="5381625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1"/>
          <p:cNvSpPr/>
          <p:nvPr/>
        </p:nvSpPr>
        <p:spPr>
          <a:xfrm>
            <a:off x="459950" y="3167450"/>
            <a:ext cx="5482800" cy="27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419" name="Google Shape;419;p51"/>
          <p:cNvSpPr/>
          <p:nvPr/>
        </p:nvSpPr>
        <p:spPr>
          <a:xfrm>
            <a:off x="1644750" y="4300525"/>
            <a:ext cx="4172100" cy="1008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1"/>
          <p:cNvSpPr/>
          <p:nvPr/>
        </p:nvSpPr>
        <p:spPr>
          <a:xfrm>
            <a:off x="6958000" y="2999025"/>
            <a:ext cx="3972000" cy="2981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要記得，Callback Function 只會在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任務執行完成後才會觸發，也就是說，只要 Server 一直沒有 Response，那 Callback Function 就</a:t>
            </a:r>
            <a:r>
              <a:rPr lang="zh-CN" sz="1800" b="1">
                <a:solidFill>
                  <a:schemeClr val="dk1"/>
                </a:solidFill>
              </a:rPr>
              <a:t>永遠不會執行</a:t>
            </a:r>
            <a:r>
              <a:rPr lang="zh-CN" sz="1800">
                <a:solidFill>
                  <a:schemeClr val="dk1"/>
                </a:solidFill>
              </a:rPr>
              <a:t>。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Javascript</a:t>
            </a:r>
            <a:endParaRPr/>
          </a:p>
        </p:txBody>
      </p:sp>
      <p:sp>
        <p:nvSpPr>
          <p:cNvPr id="427" name="Google Shape;427;p52"/>
          <p:cNvSpPr/>
          <p:nvPr/>
        </p:nvSpPr>
        <p:spPr>
          <a:xfrm>
            <a:off x="459950" y="1543425"/>
            <a:ext cx="10527300" cy="4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在學習 JS 時，必須要知道它是</a:t>
            </a:r>
            <a:r>
              <a:rPr lang="zh-CN" sz="1800" b="1" dirty="0">
                <a:solidFill>
                  <a:schemeClr val="dk1"/>
                </a:solidFill>
              </a:rPr>
              <a:t>單執行緒</a:t>
            </a:r>
            <a:r>
              <a:rPr lang="zh-CN" sz="1800" dirty="0">
                <a:solidFill>
                  <a:schemeClr val="dk1"/>
                </a:solidFill>
              </a:rPr>
              <a:t>的程式語言，所有的程式碼片段都會在堆疊中（stack）被執行，而且一次只會執行一個程式碼片段（one thing at a time），最好理解的方法就是它一次只能做一件事。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那這就怪了，同步執行下，setTimeout、Event Callback、HTTP Request、UI Render 這些耗時、不確定觸發執行時間的操作，不就會使程式阻塞，都在等它們就飽了?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所幸可以透過</a:t>
            </a:r>
            <a:r>
              <a:rPr lang="zh-CN" sz="1800" b="1" dirty="0">
                <a:solidFill>
                  <a:schemeClr val="dk1"/>
                </a:solidFill>
              </a:rPr>
              <a:t>同步</a:t>
            </a:r>
            <a:r>
              <a:rPr lang="zh-CN" sz="1800" dirty="0">
                <a:solidFill>
                  <a:schemeClr val="dk1"/>
                </a:solidFill>
              </a:rPr>
              <a:t>、</a:t>
            </a:r>
            <a:r>
              <a:rPr lang="zh-CN" sz="1800" b="1" dirty="0">
                <a:solidFill>
                  <a:schemeClr val="dk1"/>
                </a:solidFill>
              </a:rPr>
              <a:t>非同步</a:t>
            </a:r>
            <a:r>
              <a:rPr lang="zh-CN" sz="1800" dirty="0">
                <a:solidFill>
                  <a:schemeClr val="dk1"/>
                </a:solidFill>
              </a:rPr>
              <a:t>來處理這些事件，將這些耗時、無法預期執行時間的操作以</a:t>
            </a:r>
            <a:r>
              <a:rPr lang="zh-CN" sz="1800" b="1" dirty="0">
                <a:solidFill>
                  <a:schemeClr val="dk1"/>
                </a:solidFill>
              </a:rPr>
              <a:t>非同步</a:t>
            </a:r>
            <a:r>
              <a:rPr lang="zh-CN" sz="1800" dirty="0">
                <a:solidFill>
                  <a:schemeClr val="dk1"/>
                </a:solidFill>
              </a:rPr>
              <a:t>處理，等執行完</a:t>
            </a:r>
            <a:r>
              <a:rPr lang="zh-CN" sz="1800" b="1" dirty="0">
                <a:solidFill>
                  <a:schemeClr val="dk1"/>
                </a:solidFill>
              </a:rPr>
              <a:t>同步</a:t>
            </a:r>
            <a:r>
              <a:rPr lang="zh-CN" sz="1800" dirty="0">
                <a:solidFill>
                  <a:schemeClr val="dk1"/>
                </a:solidFill>
              </a:rPr>
              <a:t>的程式碼再來處理它們。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  <a:highlight>
                  <a:srgbClr val="F4CCCC"/>
                </a:highlight>
              </a:rPr>
              <a:t>但是</a:t>
            </a:r>
            <a:r>
              <a:rPr lang="zh-CN" sz="1800" b="1" dirty="0">
                <a:solidFill>
                  <a:schemeClr val="dk1"/>
                </a:solidFill>
                <a:highlight>
                  <a:srgbClr val="F4CCCC"/>
                </a:highlight>
              </a:rPr>
              <a:t>單執行序</a:t>
            </a:r>
            <a:r>
              <a:rPr lang="zh-CN" sz="1800" dirty="0">
                <a:solidFill>
                  <a:schemeClr val="dk1"/>
                </a:solidFill>
                <a:highlight>
                  <a:srgbClr val="F4CCCC"/>
                </a:highlight>
              </a:rPr>
              <a:t>，該如何處理</a:t>
            </a:r>
            <a:r>
              <a:rPr lang="zh-CN" sz="1800" b="1" dirty="0">
                <a:solidFill>
                  <a:schemeClr val="dk1"/>
                </a:solidFill>
                <a:highlight>
                  <a:srgbClr val="F4CCCC"/>
                </a:highlight>
              </a:rPr>
              <a:t>非同步</a:t>
            </a:r>
            <a:r>
              <a:rPr lang="zh-CN" sz="1800" dirty="0">
                <a:solidFill>
                  <a:schemeClr val="dk1"/>
                </a:solidFill>
                <a:highlight>
                  <a:srgbClr val="F4CCCC"/>
                </a:highlight>
              </a:rPr>
              <a:t>事件呢?</a:t>
            </a: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Javascript</a:t>
            </a:r>
            <a:endParaRPr/>
          </a:p>
        </p:txBody>
      </p:sp>
      <p:sp>
        <p:nvSpPr>
          <p:cNvPr id="434" name="Google Shape;434;p53"/>
          <p:cNvSpPr/>
          <p:nvPr/>
        </p:nvSpPr>
        <p:spPr>
          <a:xfrm>
            <a:off x="126600" y="1543425"/>
            <a:ext cx="5969400" cy="4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實際原理有點複雜，簡單來說：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dirty="0">
                <a:solidFill>
                  <a:schemeClr val="dk1"/>
                </a:solidFill>
              </a:rPr>
              <a:t>setTimeout、Event、Ajax、UI Render...等等操作，會先被拉出</a:t>
            </a:r>
            <a:r>
              <a:rPr lang="zh-CN" sz="1800" u="sng" dirty="0">
                <a:solidFill>
                  <a:schemeClr val="dk1"/>
                </a:solidFill>
              </a:rPr>
              <a:t>執行堆疊（called stack）</a:t>
            </a:r>
            <a:r>
              <a:rPr lang="zh-CN" sz="1800" dirty="0">
                <a:solidFill>
                  <a:schemeClr val="dk1"/>
                </a:solidFill>
              </a:rPr>
              <a:t>避免阻塞。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dirty="0">
                <a:solidFill>
                  <a:schemeClr val="dk1"/>
                </a:solidFill>
              </a:rPr>
              <a:t>前一步驟中被拉出的任務執行完畢，其 Callback Function 會被丟到工作佇列（Queue）。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 dirty="0">
                <a:solidFill>
                  <a:schemeClr val="dk1"/>
                </a:solidFill>
              </a:rPr>
              <a:t>等到</a:t>
            </a:r>
            <a:r>
              <a:rPr lang="zh-CN" sz="1800" b="1" dirty="0">
                <a:solidFill>
                  <a:schemeClr val="dk1"/>
                </a:solidFill>
              </a:rPr>
              <a:t>同步</a:t>
            </a:r>
            <a:r>
              <a:rPr lang="zh-CN" sz="1800" dirty="0">
                <a:solidFill>
                  <a:schemeClr val="dk1"/>
                </a:solidFill>
              </a:rPr>
              <a:t>執行的程式碼執行完（Stack 清空），才會去撈放到佇列（Queue）中的 Function 執行，這個過程就稱為 Event Loop。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延伸閱讀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 dirty="0">
                <a:solidFill>
                  <a:schemeClr val="hlink"/>
                </a:solidFill>
                <a:hlinkClick r:id="rId3"/>
              </a:rPr>
              <a:t>並行模型和事件循環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 dirty="0">
                <a:solidFill>
                  <a:schemeClr val="hlink"/>
                </a:solidFill>
                <a:hlinkClick r:id="rId4"/>
              </a:rPr>
              <a:t>理解 JavaScript 中的事件循環、堆疊、佇列和併發模式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435" name="Google Shape;43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075" y="1286925"/>
            <a:ext cx="5628274" cy="528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01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目前學習到...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2239549" y="3175025"/>
            <a:ext cx="393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前端</a:t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208843" y="3624453"/>
            <a:ext cx="9127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學習 HTML、CSS、JS 相關知識， 能夠寫出自己的網頁畫面。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搭配 Kendo 套件，快速建構出常用的元件，如 Kendo Grid。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2291924" y="4741725"/>
            <a:ext cx="45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後端（ASP.NET </a:t>
            </a:r>
            <a:r>
              <a:rPr lang="en-US" altLang="zh-TW" sz="2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</a:t>
            </a:r>
            <a:r>
              <a:rPr lang="zh-TW" altLang="en-US" sz="2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API</a:t>
            </a:r>
            <a:r>
              <a:rPr lang="zh-CN" sz="2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）</a:t>
            </a:r>
            <a:endParaRPr dirty="0"/>
          </a:p>
        </p:txBody>
      </p:sp>
      <p:sp>
        <p:nvSpPr>
          <p:cNvPr id="134" name="Google Shape;134;p18"/>
          <p:cNvSpPr/>
          <p:nvPr/>
        </p:nvSpPr>
        <p:spPr>
          <a:xfrm>
            <a:off x="2261218" y="5191170"/>
            <a:ext cx="91275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使用 ASP.NET Framework 框架撰寫網站後端，透過 </a:t>
            </a:r>
            <a:r>
              <a:rPr lang="en-US" altLang="zh-TW" sz="1800" dirty="0">
                <a:solidFill>
                  <a:schemeClr val="dk1"/>
                </a:solidFill>
              </a:rPr>
              <a:t>WEB</a:t>
            </a:r>
            <a:r>
              <a:rPr lang="zh-TW" altLang="en-US" sz="1800" dirty="0">
                <a:solidFill>
                  <a:schemeClr val="dk1"/>
                </a:solidFill>
              </a:rPr>
              <a:t> </a:t>
            </a:r>
            <a:r>
              <a:rPr lang="en-US" altLang="zh-TW" sz="1800" dirty="0">
                <a:solidFill>
                  <a:schemeClr val="dk1"/>
                </a:solidFill>
              </a:rPr>
              <a:t>API</a:t>
            </a:r>
            <a:r>
              <a:rPr lang="zh-CN" sz="1800" dirty="0">
                <a:solidFill>
                  <a:schemeClr val="dk1"/>
                </a:solidFill>
              </a:rPr>
              <a:t>，更能妥善地處理前</a:t>
            </a:r>
            <a:r>
              <a:rPr lang="zh-TW" altLang="en-US" sz="1800" dirty="0">
                <a:solidFill>
                  <a:schemeClr val="dk1"/>
                </a:solidFill>
              </a:rPr>
              <a:t>後</a:t>
            </a:r>
            <a:r>
              <a:rPr lang="zh-CN" sz="1800" dirty="0">
                <a:solidFill>
                  <a:schemeClr val="dk1"/>
                </a:solidFill>
              </a:rPr>
              <a:t>端</a:t>
            </a:r>
            <a:r>
              <a:rPr lang="zh-TW" altLang="en-US" sz="1800" dirty="0">
                <a:solidFill>
                  <a:schemeClr val="dk1"/>
                </a:solidFill>
              </a:rPr>
              <a:t>串接更易於維護與擴充</a:t>
            </a:r>
            <a:r>
              <a:rPr lang="zh-CN" sz="1800" dirty="0">
                <a:solidFill>
                  <a:schemeClr val="dk1"/>
                </a:solidFill>
              </a:rPr>
              <a:t>、 HTTP Request &amp; Response...等等。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53" y="3274300"/>
            <a:ext cx="1086919" cy="10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2239549" y="1608325"/>
            <a:ext cx="416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資料庫語言（MS SQL）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2208843" y="2057765"/>
            <a:ext cx="9127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知道如何在 DB TABLE 中儲存資料。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能夠使用 SQL 語句 SELECT、CREATE、UPDATE、DELETE 來操作資料。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64" y="1629913"/>
            <a:ext cx="2289887" cy="12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earn ASP.NET Web API: Beginner to Advanced">
            <a:extLst>
              <a:ext uri="{FF2B5EF4-FFF2-40B4-BE49-F238E27FC236}">
                <a16:creationId xmlns:a16="http://schemas.microsoft.com/office/drawing/2014/main" id="{47295A45-FD9D-7AA2-A00F-DB0CEFFF5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53" y="4741725"/>
            <a:ext cx="1091124" cy="109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441" name="Google Shape;441;p54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7935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Sync &amp; Async 混合的執行順序</a:t>
            </a:r>
            <a:endParaRPr/>
          </a:p>
        </p:txBody>
      </p:sp>
      <p:sp>
        <p:nvSpPr>
          <p:cNvPr id="442" name="Google Shape;442;p54"/>
          <p:cNvSpPr/>
          <p:nvPr/>
        </p:nvSpPr>
        <p:spPr>
          <a:xfrm>
            <a:off x="459950" y="1543425"/>
            <a:ext cx="4726500" cy="4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知道原理後，來看這個範例就能夠理解了。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一開始先執行的 Ajax 會先被拉出執行堆疊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接著印出「我還是會先印出」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等到 Server Response 後，Callback Function 被丟到工作佇列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同步執行的工作都完成後，撈出工作佇列中的 Callback Function 執行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印出「Server 處理非常快，瞬間刪除成功」</a:t>
            </a: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43" name="Google Shape;4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25" y="2001975"/>
            <a:ext cx="6756900" cy="33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4"/>
          <p:cNvSpPr/>
          <p:nvPr/>
        </p:nvSpPr>
        <p:spPr>
          <a:xfrm>
            <a:off x="6319150" y="3658500"/>
            <a:ext cx="55395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4"/>
          <p:cNvSpPr/>
          <p:nvPr/>
        </p:nvSpPr>
        <p:spPr>
          <a:xfrm>
            <a:off x="5289125" y="5008850"/>
            <a:ext cx="35691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4"/>
          <p:cNvSpPr/>
          <p:nvPr/>
        </p:nvSpPr>
        <p:spPr>
          <a:xfrm>
            <a:off x="674250" y="5714925"/>
            <a:ext cx="93984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highlight>
                  <a:srgbClr val="F4CCCC"/>
                </a:highlight>
              </a:rPr>
              <a:t>不論 Server 處理多快，就算是瞬間回應，他也不會先印出。</a:t>
            </a: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highlight>
                  <a:srgbClr val="F4CCCC"/>
                </a:highlight>
              </a:rPr>
              <a:t>同理 Event 事件觸發、JS 改變 UI...等行為，也是一樣的處理機制。</a:t>
            </a: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452" name="Google Shape;452;p55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7935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Sync &amp; Async 混合的執行順序</a:t>
            </a:r>
            <a:endParaRPr/>
          </a:p>
        </p:txBody>
      </p:sp>
      <p:sp>
        <p:nvSpPr>
          <p:cNvPr id="453" name="Google Shape;453;p55"/>
          <p:cNvSpPr/>
          <p:nvPr/>
        </p:nvSpPr>
        <p:spPr>
          <a:xfrm>
            <a:off x="459950" y="1543425"/>
            <a:ext cx="7798200" cy="5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Q: 請問如果在 3 秒內觸發 Click 事件，會發生什麼事...?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A: 沒錯，在 3 秒內觸發的 Click 並不會馬上印出 Click!，而是會等到 3 秒後印出 Hi 時，才會印出。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54" name="Google Shape;4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937" y="2065075"/>
            <a:ext cx="6165825" cy="30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/>
          <p:nvPr/>
        </p:nvSpPr>
        <p:spPr>
          <a:xfrm>
            <a:off x="2563900" y="4565925"/>
            <a:ext cx="22653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5"/>
          <p:cNvSpPr/>
          <p:nvPr/>
        </p:nvSpPr>
        <p:spPr>
          <a:xfrm>
            <a:off x="2563900" y="2344050"/>
            <a:ext cx="28938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3800" y="5795925"/>
            <a:ext cx="13304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463" name="Google Shape;463;p56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7935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Sync &amp; Async 混合的執行順序</a:t>
            </a:r>
            <a:endParaRPr/>
          </a:p>
        </p:txBody>
      </p:sp>
      <p:sp>
        <p:nvSpPr>
          <p:cNvPr id="464" name="Google Shape;464;p56"/>
          <p:cNvSpPr/>
          <p:nvPr/>
        </p:nvSpPr>
        <p:spPr>
          <a:xfrm>
            <a:off x="459950" y="1543425"/>
            <a:ext cx="9998400" cy="5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Q: 按直覺來說，應該會先把 body 清空之後，接著等待 3 秒，才會印出 Hi 吧?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A: 答錯了，因為渲染的事件也被丟到非同步處理，所以會等所有同步的程式碼執行完才會觸發。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等待 3 秒 &gt; 印出 Hi &gt; 清空畫面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67" y="2057405"/>
            <a:ext cx="451347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6"/>
          <p:cNvSpPr/>
          <p:nvPr/>
        </p:nvSpPr>
        <p:spPr>
          <a:xfrm>
            <a:off x="3035425" y="2057400"/>
            <a:ext cx="4065600" cy="39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6"/>
          <p:cNvSpPr/>
          <p:nvPr/>
        </p:nvSpPr>
        <p:spPr>
          <a:xfrm>
            <a:off x="3035425" y="4851675"/>
            <a:ext cx="25653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473" name="Google Shape;473;p57"/>
          <p:cNvSpPr txBox="1">
            <a:spLocks noGrp="1"/>
          </p:cNvSpPr>
          <p:nvPr>
            <p:ph type="body" idx="2"/>
          </p:nvPr>
        </p:nvSpPr>
        <p:spPr>
          <a:xfrm>
            <a:off x="1437602" y="348250"/>
            <a:ext cx="5534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非同步 vs 多執行緒</a:t>
            </a:r>
            <a:endParaRPr/>
          </a:p>
        </p:txBody>
      </p:sp>
      <p:sp>
        <p:nvSpPr>
          <p:cNvPr id="474" name="Google Shape;474;p57"/>
          <p:cNvSpPr/>
          <p:nvPr/>
        </p:nvSpPr>
        <p:spPr>
          <a:xfrm>
            <a:off x="459950" y="1286925"/>
            <a:ext cx="11212800" cy="48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(此處為進階討論，若感到吃力可以先跳過，等理解深了再回來思考)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乍看之下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、</a:t>
            </a:r>
            <a:r>
              <a:rPr lang="zh-CN" sz="1800" b="1">
                <a:solidFill>
                  <a:schemeClr val="dk1"/>
                </a:solidFill>
              </a:rPr>
              <a:t>多執行緒</a:t>
            </a:r>
            <a:r>
              <a:rPr lang="zh-CN" sz="1800">
                <a:solidFill>
                  <a:schemeClr val="dk1"/>
                </a:solidFill>
              </a:rPr>
              <a:t>好像有點像，都能夠讓完成所有任務的總時間縮短，但本質上是完全不一樣的東西，不要搞混了。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非同步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CN" sz="1800">
                <a:solidFill>
                  <a:schemeClr val="dk1"/>
                </a:solidFill>
              </a:rPr>
              <a:t>允許執行緒在等待時間先處理其他作業，透過消除閒置增加效率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CN" sz="1800">
                <a:solidFill>
                  <a:schemeClr val="dk1"/>
                </a:solidFill>
              </a:rPr>
              <a:t>對於吃 CPU 的作業沒轍（改用</a:t>
            </a:r>
            <a:r>
              <a:rPr lang="zh-CN" sz="1800" b="1">
                <a:solidFill>
                  <a:schemeClr val="dk1"/>
                </a:solidFill>
              </a:rPr>
              <a:t>多執行緒</a:t>
            </a:r>
            <a:r>
              <a:rPr lang="zh-CN" sz="1800">
                <a:solidFill>
                  <a:schemeClr val="dk1"/>
                </a:solidFill>
              </a:rPr>
              <a:t>處理更有效率）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多執行緒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CN" sz="1800">
                <a:solidFill>
                  <a:schemeClr val="dk1"/>
                </a:solidFill>
              </a:rPr>
              <a:t>建立多條執行緒，將多個工作交給不同執行緒個別處理，靠分工加速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CN" sz="1800">
                <a:solidFill>
                  <a:schemeClr val="dk1"/>
                </a:solidFill>
              </a:rPr>
              <a:t>對於等待 I/O 回應的作業幫助不大（改用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處理更有效率）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2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6BA5"/>
              </a:buClr>
              <a:buSzPts val="60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770" name="Google Shape;770;p92"/>
          <p:cNvSpPr txBox="1">
            <a:spLocks noGrp="1"/>
          </p:cNvSpPr>
          <p:nvPr>
            <p:ph type="body" idx="2"/>
          </p:nvPr>
        </p:nvSpPr>
        <p:spPr>
          <a:xfrm>
            <a:off x="5004150" y="3875525"/>
            <a:ext cx="2183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2400"/>
              <a:buNone/>
            </a:pPr>
            <a:r>
              <a:rPr lang="zh-CN" dirty="0"/>
              <a:t>PART  </a:t>
            </a:r>
            <a:r>
              <a:rPr lang="en-US" altLang="zh-TW" dirty="0"/>
              <a:t>FOUR</a:t>
            </a:r>
            <a:endParaRPr dirty="0"/>
          </a:p>
        </p:txBody>
      </p:sp>
      <p:sp>
        <p:nvSpPr>
          <p:cNvPr id="771" name="Google Shape;771;p92"/>
          <p:cNvSpPr txBox="1">
            <a:spLocks noGrp="1"/>
          </p:cNvSpPr>
          <p:nvPr>
            <p:ph type="body" idx="3"/>
          </p:nvPr>
        </p:nvSpPr>
        <p:spPr>
          <a:xfrm>
            <a:off x="2931300" y="4372325"/>
            <a:ext cx="6329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777" name="Google Shape;777;p93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Kendo Components</a:t>
            </a:r>
            <a:endParaRPr/>
          </a:p>
        </p:txBody>
      </p:sp>
      <p:sp>
        <p:nvSpPr>
          <p:cNvPr id="778" name="Google Shape;778;p93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還記得 Frontend 課程使用到的 Kendo 元件嗎?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Kendo DropDownList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Kendo Grid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Kendo TextBox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Kendo DatePicker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Kendo Window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Kendo Button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784" name="Google Shape;784;p94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Kendo Components</a:t>
            </a:r>
            <a:endParaRPr/>
          </a:p>
        </p:txBody>
      </p:sp>
      <p:sp>
        <p:nvSpPr>
          <p:cNvPr id="785" name="Google Shape;785;p94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前兩個元件使用時，因為有資料來源，所以要配置 </a:t>
            </a:r>
            <a:r>
              <a:rPr lang="zh-CN" sz="1800" b="1">
                <a:solidFill>
                  <a:schemeClr val="dk1"/>
                </a:solidFill>
              </a:rPr>
              <a:t>DataSource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Kendo DropDownList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Kendo Grid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AutoNum type="arabicPeriod"/>
            </a:pPr>
            <a:r>
              <a:rPr lang="zh-CN" sz="1800">
                <a:solidFill>
                  <a:srgbClr val="BEBEBE"/>
                </a:solidFill>
              </a:rPr>
              <a:t>Kendo TextBox</a:t>
            </a:r>
            <a:endParaRPr sz="1800">
              <a:solidFill>
                <a:srgbClr val="BEBEB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AutoNum type="arabicPeriod"/>
            </a:pPr>
            <a:r>
              <a:rPr lang="zh-CN" sz="1800">
                <a:solidFill>
                  <a:srgbClr val="BEBEBE"/>
                </a:solidFill>
              </a:rPr>
              <a:t>Kendo DatePicker</a:t>
            </a:r>
            <a:endParaRPr sz="1800">
              <a:solidFill>
                <a:srgbClr val="BEBEB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AutoNum type="arabicPeriod"/>
            </a:pPr>
            <a:r>
              <a:rPr lang="zh-CN" sz="1800">
                <a:solidFill>
                  <a:srgbClr val="BEBEBE"/>
                </a:solidFill>
              </a:rPr>
              <a:t>Kendo Window</a:t>
            </a:r>
            <a:endParaRPr sz="1800">
              <a:solidFill>
                <a:srgbClr val="BEBEB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EBEBE"/>
              </a:buClr>
              <a:buSzPts val="1800"/>
              <a:buAutoNum type="arabicPeriod"/>
            </a:pPr>
            <a:r>
              <a:rPr lang="zh-CN" sz="1800">
                <a:solidFill>
                  <a:srgbClr val="BEBEBE"/>
                </a:solidFill>
              </a:rPr>
              <a:t>Kendo Button</a:t>
            </a:r>
            <a:endParaRPr sz="1800">
              <a:solidFill>
                <a:srgbClr val="BEBEB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791" name="Google Shape;791;p95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Local DataSource</a:t>
            </a:r>
            <a:endParaRPr/>
          </a:p>
        </p:txBody>
      </p:sp>
      <p:sp>
        <p:nvSpPr>
          <p:cNvPr id="792" name="Google Shape;792;p95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配置方法如下</a:t>
            </a:r>
            <a:endParaRPr sz="1800">
              <a:solidFill>
                <a:srgbClr val="BEBEB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793" name="Google Shape;79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2405188"/>
            <a:ext cx="480060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25" y="1762275"/>
            <a:ext cx="695325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5"/>
          <p:cNvSpPr/>
          <p:nvPr/>
        </p:nvSpPr>
        <p:spPr>
          <a:xfrm>
            <a:off x="5480950" y="2133700"/>
            <a:ext cx="2505900" cy="652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95"/>
          <p:cNvSpPr/>
          <p:nvPr/>
        </p:nvSpPr>
        <p:spPr>
          <a:xfrm>
            <a:off x="689875" y="5267350"/>
            <a:ext cx="2324700" cy="2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95"/>
          <p:cNvSpPr/>
          <p:nvPr/>
        </p:nvSpPr>
        <p:spPr>
          <a:xfrm>
            <a:off x="689875" y="2405200"/>
            <a:ext cx="634200" cy="2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6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03" name="Google Shape;803;p96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04" name="Google Shape;804;p96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但是資料來源可能常常更改，總不可能每次都寫死在前端，如果資料想從後端來，也是可以做到的！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調整的方法需要在 </a:t>
            </a:r>
            <a:r>
              <a:rPr lang="zh-CN" sz="1800" b="1">
                <a:solidFill>
                  <a:schemeClr val="dk1"/>
                </a:solidFill>
              </a:rPr>
              <a:t>DataSource </a:t>
            </a:r>
            <a:r>
              <a:rPr lang="zh-CN" sz="1800">
                <a:solidFill>
                  <a:schemeClr val="dk1"/>
                </a:solidFill>
              </a:rPr>
              <a:t>裡面配置 </a:t>
            </a:r>
            <a:r>
              <a:rPr lang="zh-CN" sz="1800" b="1">
                <a:solidFill>
                  <a:schemeClr val="dk1"/>
                </a:solidFill>
              </a:rPr>
              <a:t>transport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延伸閱讀: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3"/>
              </a:rPr>
              <a:t>transport - API Reference - Kendo UI DataSource</a:t>
            </a: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805" name="Google Shape;80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52" y="3030250"/>
            <a:ext cx="10161674" cy="18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96"/>
          <p:cNvSpPr/>
          <p:nvPr/>
        </p:nvSpPr>
        <p:spPr>
          <a:xfrm>
            <a:off x="665575" y="3293250"/>
            <a:ext cx="9764400" cy="133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12" name="Google Shape;812;p97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13" name="Google Shape;813;p97"/>
          <p:cNvSpPr/>
          <p:nvPr/>
        </p:nvSpPr>
        <p:spPr>
          <a:xfrm>
            <a:off x="459950" y="2114550"/>
            <a:ext cx="5526600" cy="4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下拉選單</a:t>
            </a:r>
            <a:r>
              <a:rPr lang="zh-CN" sz="1800">
                <a:solidFill>
                  <a:schemeClr val="dk1"/>
                </a:solidFill>
              </a:rPr>
              <a:t>資料，從原本寫死的 data 改成從</a:t>
            </a:r>
            <a:r>
              <a:rPr lang="zh-CN" sz="1800" b="1">
                <a:solidFill>
                  <a:schemeClr val="dk1"/>
                </a:solidFill>
              </a:rPr>
              <a:t>後端</a:t>
            </a:r>
            <a:r>
              <a:rPr lang="zh-CN" sz="1800">
                <a:solidFill>
                  <a:schemeClr val="dk1"/>
                </a:solidFill>
              </a:rPr>
              <a:t>拿。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14" name="Google Shape;81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175" y="2828925"/>
            <a:ext cx="2524125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349" y="1140325"/>
            <a:ext cx="5429754" cy="57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97"/>
          <p:cNvSpPr/>
          <p:nvPr/>
        </p:nvSpPr>
        <p:spPr>
          <a:xfrm>
            <a:off x="6872325" y="3914800"/>
            <a:ext cx="4914900" cy="2371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01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成果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28EC8B-F2FF-5C2A-D883-AAA58656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86" y="1152645"/>
            <a:ext cx="8731228" cy="5554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22" name="Google Shape;822;p98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23" name="Google Shape;823;p98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Kendo Grid</a:t>
            </a:r>
            <a:r>
              <a:rPr lang="zh-CN" sz="1800">
                <a:solidFill>
                  <a:schemeClr val="dk1"/>
                </a:solidFill>
              </a:rPr>
              <a:t> 也可以如法炮製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824" name="Google Shape;8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638" y="1422775"/>
            <a:ext cx="7058025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8"/>
          <p:cNvSpPr/>
          <p:nvPr/>
        </p:nvSpPr>
        <p:spPr>
          <a:xfrm>
            <a:off x="5300650" y="3354050"/>
            <a:ext cx="5557800" cy="246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31" name="Google Shape;831;p99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32" name="Google Shape;832;p99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可以將前一個步驟的下拉選單當成查詢條件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833" name="Google Shape;83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7405"/>
            <a:ext cx="12192001" cy="308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39" name="Google Shape;839;p100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40" name="Google Shape;840;p100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可以將前一個步驟的下拉選單當成查詢條件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841" name="Google Shape;84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50" y="2828938"/>
            <a:ext cx="1103947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00"/>
          <p:cNvSpPr/>
          <p:nvPr/>
        </p:nvSpPr>
        <p:spPr>
          <a:xfrm>
            <a:off x="695300" y="2932200"/>
            <a:ext cx="2233500" cy="42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00"/>
          <p:cNvSpPr/>
          <p:nvPr/>
        </p:nvSpPr>
        <p:spPr>
          <a:xfrm>
            <a:off x="4907792" y="2932200"/>
            <a:ext cx="864000" cy="42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00"/>
          <p:cNvSpPr/>
          <p:nvPr/>
        </p:nvSpPr>
        <p:spPr>
          <a:xfrm>
            <a:off x="9717925" y="3927575"/>
            <a:ext cx="864000" cy="94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50" name="Google Shape;850;p101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51" name="Google Shape;851;p101"/>
          <p:cNvSpPr/>
          <p:nvPr/>
        </p:nvSpPr>
        <p:spPr>
          <a:xfrm>
            <a:off x="459950" y="1286925"/>
            <a:ext cx="11013000" cy="5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自訂義 </a:t>
            </a:r>
            <a:r>
              <a:rPr lang="zh-CN" sz="1800" b="1">
                <a:solidFill>
                  <a:schemeClr val="dk1"/>
                </a:solidFill>
              </a:rPr>
              <a:t>read </a:t>
            </a:r>
            <a:r>
              <a:rPr lang="zh-CN" sz="1800">
                <a:solidFill>
                  <a:schemeClr val="dk1"/>
                </a:solidFill>
              </a:rPr>
              <a:t>的查詢參數</a:t>
            </a: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852" name="Google Shape;85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25" y="1743125"/>
            <a:ext cx="10382250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01"/>
          <p:cNvSpPr/>
          <p:nvPr/>
        </p:nvSpPr>
        <p:spPr>
          <a:xfrm>
            <a:off x="2824150" y="4000500"/>
            <a:ext cx="8177100" cy="1628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2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59" name="Google Shape;859;p102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60" name="Google Shape;860;p102"/>
          <p:cNvSpPr/>
          <p:nvPr/>
        </p:nvSpPr>
        <p:spPr>
          <a:xfrm>
            <a:off x="459950" y="1600200"/>
            <a:ext cx="11013000" cy="47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想要重新查詢，可以呼叫 </a:t>
            </a:r>
            <a:r>
              <a:rPr lang="zh-CN" sz="1800" b="1">
                <a:solidFill>
                  <a:schemeClr val="dk1"/>
                </a:solidFill>
              </a:rPr>
              <a:t>.read</a:t>
            </a:r>
            <a:r>
              <a:rPr lang="zh-CN" sz="1800">
                <a:solidFill>
                  <a:schemeClr val="dk1"/>
                </a:solidFill>
              </a:rPr>
              <a:t> 方法</a:t>
            </a: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861" name="Google Shape;86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" y="2528875"/>
            <a:ext cx="7516800" cy="11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02"/>
          <p:cNvSpPr/>
          <p:nvPr/>
        </p:nvSpPr>
        <p:spPr>
          <a:xfrm>
            <a:off x="6672275" y="2853275"/>
            <a:ext cx="1052700" cy="49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68" name="Google Shape;868;p103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69" name="Google Shape;869;p103"/>
          <p:cNvSpPr/>
          <p:nvPr/>
        </p:nvSpPr>
        <p:spPr>
          <a:xfrm>
            <a:off x="459950" y="1600200"/>
            <a:ext cx="11013000" cy="47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或者是 transport 不要配置 read 的 data，直接用在 read 方法中傳入參數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延伸閱讀: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3"/>
              </a:rPr>
              <a:t>read - API Reference - Kendo UI DataSource | Kendo UI for jQuery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70" name="Google Shape;87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38" y="2462225"/>
            <a:ext cx="915352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03"/>
          <p:cNvSpPr/>
          <p:nvPr/>
        </p:nvSpPr>
        <p:spPr>
          <a:xfrm>
            <a:off x="6329375" y="2752000"/>
            <a:ext cx="3200400" cy="49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77" name="Google Shape;877;p104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78" name="Google Shape;878;p104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除了查詢以外，也可以對 DataSource </a:t>
            </a:r>
            <a:r>
              <a:rPr lang="zh-CN" sz="1800" b="1">
                <a:solidFill>
                  <a:schemeClr val="dk1"/>
                </a:solidFill>
              </a:rPr>
              <a:t>新增、修改、刪除</a:t>
            </a:r>
            <a:r>
              <a:rPr lang="zh-CN" sz="1800">
                <a:solidFill>
                  <a:schemeClr val="dk1"/>
                </a:solidFill>
              </a:rPr>
              <a:t>，然後 </a:t>
            </a:r>
            <a:r>
              <a:rPr lang="zh-CN" sz="1800" b="1">
                <a:solidFill>
                  <a:schemeClr val="dk1"/>
                </a:solidFill>
              </a:rPr>
              <a:t>sync </a:t>
            </a:r>
            <a:r>
              <a:rPr lang="zh-CN" sz="1800">
                <a:solidFill>
                  <a:schemeClr val="dk1"/>
                </a:solidFill>
              </a:rPr>
              <a:t>時就會發出對應的請求到後端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879" name="Google Shape;87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325" y="2362313"/>
            <a:ext cx="865822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04"/>
          <p:cNvSpPr/>
          <p:nvPr/>
        </p:nvSpPr>
        <p:spPr>
          <a:xfrm>
            <a:off x="1961725" y="2941725"/>
            <a:ext cx="8333700" cy="241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86" name="Google Shape;886;p105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887" name="Google Shape;887;p105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除了查詢以外，也可以對 DataSource </a:t>
            </a:r>
            <a:r>
              <a:rPr lang="zh-CN" sz="1800" b="1">
                <a:solidFill>
                  <a:schemeClr val="dk1"/>
                </a:solidFill>
              </a:rPr>
              <a:t>新增、修改、刪除</a:t>
            </a:r>
            <a:r>
              <a:rPr lang="zh-CN" sz="1800">
                <a:solidFill>
                  <a:schemeClr val="dk1"/>
                </a:solidFill>
              </a:rPr>
              <a:t>，然後 </a:t>
            </a:r>
            <a:r>
              <a:rPr lang="zh-CN" sz="1800" b="1">
                <a:solidFill>
                  <a:schemeClr val="dk1"/>
                </a:solidFill>
              </a:rPr>
              <a:t>sync </a:t>
            </a:r>
            <a:r>
              <a:rPr lang="zh-CN" sz="1800">
                <a:solidFill>
                  <a:schemeClr val="dk1"/>
                </a:solidFill>
              </a:rPr>
              <a:t>時就會發出對應的請求到後端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延伸閱讀: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3"/>
              </a:rPr>
              <a:t>sync - API Reference - Kendo UI DataSource | Kendo UI for jQuery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888" name="Google Shape;88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072" y="2309828"/>
            <a:ext cx="10322774" cy="24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05"/>
          <p:cNvSpPr/>
          <p:nvPr/>
        </p:nvSpPr>
        <p:spPr>
          <a:xfrm>
            <a:off x="1092600" y="4011975"/>
            <a:ext cx="1807200" cy="26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06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895" name="Google Shape;895;p106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pic>
        <p:nvPicPr>
          <p:cNvPr id="896" name="Google Shape;89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75" y="1286925"/>
            <a:ext cx="542925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06"/>
          <p:cNvSpPr/>
          <p:nvPr/>
        </p:nvSpPr>
        <p:spPr>
          <a:xfrm>
            <a:off x="3631475" y="2527400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6"/>
          <p:cNvSpPr/>
          <p:nvPr/>
        </p:nvSpPr>
        <p:spPr>
          <a:xfrm>
            <a:off x="3631475" y="4651475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06"/>
          <p:cNvSpPr/>
          <p:nvPr/>
        </p:nvSpPr>
        <p:spPr>
          <a:xfrm>
            <a:off x="6622325" y="3217950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905" name="Google Shape;905;p107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pic>
        <p:nvPicPr>
          <p:cNvPr id="906" name="Google Shape;90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13" y="1286913"/>
            <a:ext cx="8105775" cy="5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7"/>
          <p:cNvSpPr/>
          <p:nvPr/>
        </p:nvSpPr>
        <p:spPr>
          <a:xfrm>
            <a:off x="2217025" y="2013050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07"/>
          <p:cNvSpPr/>
          <p:nvPr/>
        </p:nvSpPr>
        <p:spPr>
          <a:xfrm>
            <a:off x="2217025" y="4132350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07"/>
          <p:cNvSpPr/>
          <p:nvPr/>
        </p:nvSpPr>
        <p:spPr>
          <a:xfrm>
            <a:off x="2217025" y="5399200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07"/>
          <p:cNvSpPr/>
          <p:nvPr/>
        </p:nvSpPr>
        <p:spPr>
          <a:xfrm>
            <a:off x="8513025" y="2408325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07"/>
          <p:cNvSpPr/>
          <p:nvPr/>
        </p:nvSpPr>
        <p:spPr>
          <a:xfrm>
            <a:off x="8513025" y="2817925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07"/>
          <p:cNvSpPr/>
          <p:nvPr/>
        </p:nvSpPr>
        <p:spPr>
          <a:xfrm>
            <a:off x="8513025" y="4132350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01</a:t>
            </a: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TW" altLang="en-US" dirty="0"/>
              <a:t>接下來</a:t>
            </a:r>
            <a:endParaRPr dirty="0"/>
          </a:p>
        </p:txBody>
      </p:sp>
      <p:sp>
        <p:nvSpPr>
          <p:cNvPr id="160" name="Google Shape;160;p21"/>
          <p:cNvSpPr/>
          <p:nvPr/>
        </p:nvSpPr>
        <p:spPr>
          <a:xfrm>
            <a:off x="459950" y="1543425"/>
            <a:ext cx="11067032" cy="250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</a:rPr>
              <a:t>那麼</a:t>
            </a:r>
            <a:r>
              <a:rPr lang="en-US" altLang="zh-TW" sz="1800" dirty="0">
                <a:solidFill>
                  <a:schemeClr val="dk1"/>
                </a:solidFill>
              </a:rPr>
              <a:t>…</a:t>
            </a:r>
            <a:r>
              <a:rPr lang="zh-TW" altLang="en-US" sz="1800" dirty="0">
                <a:solidFill>
                  <a:schemeClr val="dk1"/>
                </a:solidFill>
              </a:rPr>
              <a:t>現在問一個問題：</a:t>
            </a:r>
            <a:r>
              <a:rPr lang="zh-CN" sz="1800" dirty="0">
                <a:solidFill>
                  <a:schemeClr val="dk1"/>
                </a:solidFill>
              </a:rPr>
              <a:t>以 Youtube 為例，你看到喜歡的影片想要幫他點個讚，請問點了之後你的畫面有整個重新載入嗎</a:t>
            </a:r>
            <a:r>
              <a:rPr lang="zh-TW" altLang="en-US" sz="1800" dirty="0">
                <a:solidFill>
                  <a:schemeClr val="dk1"/>
                </a:solidFill>
              </a:rPr>
              <a:t>？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88" y="2581225"/>
            <a:ext cx="4543425" cy="714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350" y="2562175"/>
            <a:ext cx="4533900" cy="752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3" name="Google Shape;163;p21"/>
          <p:cNvSpPr/>
          <p:nvPr/>
        </p:nvSpPr>
        <p:spPr>
          <a:xfrm>
            <a:off x="5494838" y="2774150"/>
            <a:ext cx="566100" cy="32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918" name="Google Shape;918;p108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Remote DataSource</a:t>
            </a:r>
            <a:endParaRPr/>
          </a:p>
        </p:txBody>
      </p:sp>
      <p:sp>
        <p:nvSpPr>
          <p:cNvPr id="919" name="Google Shape;919;p108"/>
          <p:cNvSpPr/>
          <p:nvPr/>
        </p:nvSpPr>
        <p:spPr>
          <a:xfrm>
            <a:off x="459950" y="1671650"/>
            <a:ext cx="113589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DataSource</a:t>
            </a:r>
            <a:r>
              <a:rPr lang="zh-CN" sz="1800" b="1" dirty="0">
                <a:solidFill>
                  <a:schemeClr val="dk1"/>
                </a:solidFill>
              </a:rPr>
              <a:t> </a:t>
            </a:r>
            <a:r>
              <a:rPr lang="zh-CN" sz="1800" dirty="0">
                <a:solidFill>
                  <a:schemeClr val="dk1"/>
                </a:solidFill>
              </a:rPr>
              <a:t>相關功能，都可以直接到官方文件查看詳細用法，</a:t>
            </a:r>
            <a:r>
              <a:rPr lang="zh-CN" sz="1800" b="1" dirty="0">
                <a:solidFill>
                  <a:schemeClr val="dk1"/>
                </a:solidFill>
              </a:rPr>
              <a:t>養成習慣閱讀文件，對日後開發會很有幫助</a:t>
            </a:r>
            <a:r>
              <a:rPr lang="zh-CN" sz="1800" dirty="0">
                <a:solidFill>
                  <a:schemeClr val="dk1"/>
                </a:solidFill>
              </a:rPr>
              <a:t>！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延伸閱讀: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 dirty="0">
                <a:solidFill>
                  <a:schemeClr val="hlink"/>
                </a:solidFill>
                <a:hlinkClick r:id="rId3"/>
              </a:rPr>
              <a:t>transport - API Reference - Kendo UI DataSource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9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6BA5"/>
              </a:buClr>
              <a:buSzPts val="60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925" name="Google Shape;925;p109"/>
          <p:cNvSpPr txBox="1">
            <a:spLocks noGrp="1"/>
          </p:cNvSpPr>
          <p:nvPr>
            <p:ph type="body" idx="2"/>
          </p:nvPr>
        </p:nvSpPr>
        <p:spPr>
          <a:xfrm>
            <a:off x="5004150" y="3875525"/>
            <a:ext cx="2183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2400"/>
              <a:buNone/>
            </a:pPr>
            <a:r>
              <a:rPr lang="zh-CN" dirty="0"/>
              <a:t>PART  </a:t>
            </a:r>
            <a:r>
              <a:rPr lang="en-US" altLang="zh-TW" dirty="0"/>
              <a:t>FIVE</a:t>
            </a:r>
            <a:endParaRPr dirty="0"/>
          </a:p>
        </p:txBody>
      </p:sp>
      <p:sp>
        <p:nvSpPr>
          <p:cNvPr id="926" name="Google Shape;926;p109"/>
          <p:cNvSpPr txBox="1">
            <a:spLocks noGrp="1"/>
          </p:cNvSpPr>
          <p:nvPr>
            <p:ph type="body" idx="3"/>
          </p:nvPr>
        </p:nvSpPr>
        <p:spPr>
          <a:xfrm>
            <a:off x="2931300" y="4372325"/>
            <a:ext cx="6329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4000"/>
              <a:buNone/>
            </a:pPr>
            <a:r>
              <a:rPr lang="zh-CN"/>
              <a:t>Kendo UI Adv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932" name="Google Shape;932;p110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Kendo Components</a:t>
            </a:r>
            <a:endParaRPr/>
          </a:p>
        </p:txBody>
      </p:sp>
      <p:sp>
        <p:nvSpPr>
          <p:cNvPr id="933" name="Google Shape;933;p110"/>
          <p:cNvSpPr/>
          <p:nvPr/>
        </p:nvSpPr>
        <p:spPr>
          <a:xfrm>
            <a:off x="459950" y="1671650"/>
            <a:ext cx="110130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我們目前只使用了部分的 Kendo 元件，具體還有哪些元件可以直接到官網查看。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以後在開發時，</a:t>
            </a:r>
            <a:r>
              <a:rPr lang="zh-CN" sz="1800" b="1">
                <a:solidFill>
                  <a:schemeClr val="dk1"/>
                </a:solidFill>
              </a:rPr>
              <a:t>如果有一樣的功能別再自己重複造輪子了</a:t>
            </a:r>
            <a:r>
              <a:rPr lang="zh-CN" sz="1800">
                <a:solidFill>
                  <a:schemeClr val="dk1"/>
                </a:solidFill>
              </a:rPr>
              <a:t>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延伸閱讀: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3"/>
              </a:rPr>
              <a:t>Kendo UI Components</a:t>
            </a: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934" name="Google Shape;93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0" y="2687751"/>
            <a:ext cx="12192000" cy="279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940" name="Google Shape;940;p111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More...</a:t>
            </a:r>
            <a:endParaRPr/>
          </a:p>
        </p:txBody>
      </p:sp>
      <p:sp>
        <p:nvSpPr>
          <p:cNvPr id="941" name="Google Shape;941;p111"/>
          <p:cNvSpPr/>
          <p:nvPr/>
        </p:nvSpPr>
        <p:spPr>
          <a:xfrm>
            <a:off x="459950" y="1671650"/>
            <a:ext cx="38124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常用的 Input 控制項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AutoComplete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ComboBox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CheckBox、RadioButton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DatePicker、TimePicker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DropDownList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TextArea、TextBox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Validator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...etc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942" name="Google Shape;94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900" y="219075"/>
            <a:ext cx="2476500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9838" y="2340825"/>
            <a:ext cx="17621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2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949" name="Google Shape;949;p112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More...</a:t>
            </a:r>
            <a:endParaRPr/>
          </a:p>
        </p:txBody>
      </p:sp>
      <p:sp>
        <p:nvSpPr>
          <p:cNvPr id="950" name="Google Shape;950;p112"/>
          <p:cNvSpPr/>
          <p:nvPr/>
        </p:nvSpPr>
        <p:spPr>
          <a:xfrm>
            <a:off x="459950" y="1671650"/>
            <a:ext cx="38124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常用的 Layout 元件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Badge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Cards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Dialog、Window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...etc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951" name="Google Shape;95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400" y="1545175"/>
            <a:ext cx="18954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1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957" name="Google Shape;957;p113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Sample: AutoComplete</a:t>
            </a:r>
            <a:endParaRPr/>
          </a:p>
        </p:txBody>
      </p:sp>
      <p:sp>
        <p:nvSpPr>
          <p:cNvPr id="958" name="Google Shape;958;p113"/>
          <p:cNvSpPr/>
          <p:nvPr/>
        </p:nvSpPr>
        <p:spPr>
          <a:xfrm>
            <a:off x="459950" y="1671650"/>
            <a:ext cx="109986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若我有一個表單需要填入縣市，但又想讓使用者填寫的輕鬆一點，那就可以考慮 </a:t>
            </a:r>
            <a:r>
              <a:rPr lang="zh-CN" sz="1800" b="1" u="sng">
                <a:solidFill>
                  <a:schemeClr val="hlink"/>
                </a:solidFill>
                <a:hlinkClick r:id="rId3"/>
              </a:rPr>
              <a:t>AutoComplete</a:t>
            </a:r>
            <a:r>
              <a:rPr lang="zh-CN" sz="1800" b="1">
                <a:solidFill>
                  <a:schemeClr val="dk1"/>
                </a:solidFill>
              </a:rPr>
              <a:t> </a:t>
            </a:r>
            <a:r>
              <a:rPr lang="zh-CN" sz="1800">
                <a:solidFill>
                  <a:schemeClr val="dk1"/>
                </a:solidFill>
              </a:rPr>
              <a:t>元件。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959" name="Google Shape;95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50" y="2578975"/>
            <a:ext cx="24003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3088" y="2778988"/>
            <a:ext cx="247650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13"/>
          <p:cNvSpPr/>
          <p:nvPr/>
        </p:nvSpPr>
        <p:spPr>
          <a:xfrm>
            <a:off x="3014675" y="3986225"/>
            <a:ext cx="864000" cy="28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2" name="Google Shape;962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7639" y="2364600"/>
            <a:ext cx="5095911" cy="39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968" name="Google Shape;968;p114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Sample: Validator</a:t>
            </a:r>
            <a:endParaRPr/>
          </a:p>
        </p:txBody>
      </p:sp>
      <p:sp>
        <p:nvSpPr>
          <p:cNvPr id="969" name="Google Shape;969;p114"/>
          <p:cNvSpPr/>
          <p:nvPr/>
        </p:nvSpPr>
        <p:spPr>
          <a:xfrm>
            <a:off x="459950" y="1671650"/>
            <a:ext cx="109986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表單內容的檢查，可以使用 </a:t>
            </a:r>
            <a:r>
              <a:rPr lang="zh-CN" sz="1800" u="sng">
                <a:solidFill>
                  <a:schemeClr val="hlink"/>
                </a:solidFill>
                <a:hlinkClick r:id="rId3"/>
              </a:rPr>
              <a:t>Validator</a:t>
            </a:r>
            <a:r>
              <a:rPr lang="zh-CN" sz="1800">
                <a:solidFill>
                  <a:schemeClr val="dk1"/>
                </a:solidFill>
              </a:rPr>
              <a:t> 元件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970" name="Google Shape;97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725" y="1286925"/>
            <a:ext cx="35623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500" y="3429000"/>
            <a:ext cx="943927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14"/>
          <p:cNvSpPr/>
          <p:nvPr/>
        </p:nvSpPr>
        <p:spPr>
          <a:xfrm>
            <a:off x="2416800" y="5072250"/>
            <a:ext cx="29796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978" name="Google Shape;978;p115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Validator</a:t>
            </a:r>
            <a:endParaRPr/>
          </a:p>
        </p:txBody>
      </p:sp>
      <p:sp>
        <p:nvSpPr>
          <p:cNvPr id="979" name="Google Shape;979;p115"/>
          <p:cNvSpPr/>
          <p:nvPr/>
        </p:nvSpPr>
        <p:spPr>
          <a:xfrm>
            <a:off x="459950" y="1671650"/>
            <a:ext cx="109986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HTML 設定必填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980" name="Google Shape;9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87" y="2656060"/>
            <a:ext cx="11361726" cy="355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400" y="629325"/>
            <a:ext cx="33909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15"/>
          <p:cNvSpPr/>
          <p:nvPr/>
        </p:nvSpPr>
        <p:spPr>
          <a:xfrm>
            <a:off x="4775575" y="3141900"/>
            <a:ext cx="98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115"/>
          <p:cNvSpPr/>
          <p:nvPr/>
        </p:nvSpPr>
        <p:spPr>
          <a:xfrm>
            <a:off x="6417625" y="4151550"/>
            <a:ext cx="98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115"/>
          <p:cNvSpPr/>
          <p:nvPr/>
        </p:nvSpPr>
        <p:spPr>
          <a:xfrm>
            <a:off x="9493100" y="4151550"/>
            <a:ext cx="18339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16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990" name="Google Shape;990;p116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Validator</a:t>
            </a:r>
            <a:endParaRPr/>
          </a:p>
        </p:txBody>
      </p:sp>
      <p:sp>
        <p:nvSpPr>
          <p:cNvPr id="991" name="Google Shape;991;p116"/>
          <p:cNvSpPr/>
          <p:nvPr/>
        </p:nvSpPr>
        <p:spPr>
          <a:xfrm>
            <a:off x="459950" y="1671650"/>
            <a:ext cx="109986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除了單純的 </a:t>
            </a:r>
            <a:r>
              <a:rPr lang="zh-CN" sz="1800" b="1">
                <a:solidFill>
                  <a:schemeClr val="dk1"/>
                </a:solidFill>
              </a:rPr>
              <a:t>required </a:t>
            </a:r>
            <a:r>
              <a:rPr lang="zh-CN" sz="1800">
                <a:solidFill>
                  <a:schemeClr val="dk1"/>
                </a:solidFill>
              </a:rPr>
              <a:t>以外，可以搭配 </a:t>
            </a:r>
            <a:r>
              <a:rPr lang="zh-CN" sz="1800" u="sng">
                <a:solidFill>
                  <a:schemeClr val="hlink"/>
                </a:solidFill>
                <a:hlinkClick r:id="rId3"/>
              </a:rPr>
              <a:t>HTML Pattern</a:t>
            </a:r>
            <a:r>
              <a:rPr lang="zh-CN" sz="1800">
                <a:solidFill>
                  <a:schemeClr val="dk1"/>
                </a:solidFill>
              </a:rPr>
              <a:t> 做格式的檢查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992" name="Google Shape;99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750" y="3912250"/>
            <a:ext cx="95250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16"/>
          <p:cNvSpPr/>
          <p:nvPr/>
        </p:nvSpPr>
        <p:spPr>
          <a:xfrm>
            <a:off x="2103250" y="4578325"/>
            <a:ext cx="85350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4" name="Google Shape;994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950" y="2440763"/>
            <a:ext cx="4455850" cy="11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1352" y="2630788"/>
            <a:ext cx="4327650" cy="7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16"/>
          <p:cNvSpPr/>
          <p:nvPr/>
        </p:nvSpPr>
        <p:spPr>
          <a:xfrm>
            <a:off x="5361575" y="2899875"/>
            <a:ext cx="864000" cy="28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002" name="Google Shape;1002;p117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Validator</a:t>
            </a:r>
            <a:endParaRPr/>
          </a:p>
        </p:txBody>
      </p:sp>
      <p:sp>
        <p:nvSpPr>
          <p:cNvPr id="1003" name="Google Shape;1003;p117"/>
          <p:cNvSpPr/>
          <p:nvPr/>
        </p:nvSpPr>
        <p:spPr>
          <a:xfrm>
            <a:off x="459950" y="1671650"/>
            <a:ext cx="109986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(補充) 如果需要自訂複雜的檢查規則，單純的 required、pattern、min、max、maxlenght … 無法滿足，那就可以使用 Validator 的 </a:t>
            </a:r>
            <a:r>
              <a:rPr lang="zh-CN" sz="1800" b="1" u="sng">
                <a:solidFill>
                  <a:schemeClr val="hlink"/>
                </a:solidFill>
                <a:hlinkClick r:id="rId3"/>
              </a:rPr>
              <a:t>rules </a:t>
            </a:r>
            <a:r>
              <a:rPr lang="zh-CN" sz="1800">
                <a:solidFill>
                  <a:schemeClr val="dk1"/>
                </a:solidFill>
              </a:rPr>
              <a:t>設定。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1004" name="Google Shape;100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00" y="2724250"/>
            <a:ext cx="33813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763" y="2254775"/>
            <a:ext cx="591502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17"/>
          <p:cNvSpPr/>
          <p:nvPr/>
        </p:nvSpPr>
        <p:spPr>
          <a:xfrm>
            <a:off x="5939825" y="2661900"/>
            <a:ext cx="665100" cy="247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17"/>
          <p:cNvSpPr/>
          <p:nvPr/>
        </p:nvSpPr>
        <p:spPr>
          <a:xfrm>
            <a:off x="6096000" y="3741825"/>
            <a:ext cx="4971900" cy="1233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17"/>
          <p:cNvSpPr/>
          <p:nvPr/>
        </p:nvSpPr>
        <p:spPr>
          <a:xfrm>
            <a:off x="6162500" y="5807550"/>
            <a:ext cx="3464100" cy="247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17"/>
          <p:cNvSpPr/>
          <p:nvPr/>
        </p:nvSpPr>
        <p:spPr>
          <a:xfrm>
            <a:off x="1607038" y="3013050"/>
            <a:ext cx="2060700" cy="16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0" name="Google Shape;1010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2829" y="4974825"/>
            <a:ext cx="3029100" cy="8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17"/>
          <p:cNvSpPr/>
          <p:nvPr/>
        </p:nvSpPr>
        <p:spPr>
          <a:xfrm>
            <a:off x="2492175" y="4034413"/>
            <a:ext cx="290400" cy="792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01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思考</a:t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459950" y="1543425"/>
            <a:ext cx="105273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應該是沒有啦，你點了讚只會看到讚數 +1 而已，當前的影片還在繼續播放沒有受到影響。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這是如何做到的呢</a:t>
            </a:r>
            <a:r>
              <a:rPr lang="zh-TW" altLang="en-US" sz="1800" dirty="0">
                <a:solidFill>
                  <a:schemeClr val="dk1"/>
                </a:solidFill>
              </a:rPr>
              <a:t>？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</a:rPr>
              <a:t>上一堂應該有使用過</a:t>
            </a:r>
            <a:r>
              <a:rPr lang="en-US" altLang="zh-TW" sz="1800" dirty="0">
                <a:solidFill>
                  <a:schemeClr val="dk1"/>
                </a:solidFill>
              </a:rPr>
              <a:t>Postman</a:t>
            </a:r>
            <a:r>
              <a:rPr lang="zh-TW" altLang="en-US" sz="1800" dirty="0">
                <a:solidFill>
                  <a:schemeClr val="dk1"/>
                </a:solidFill>
              </a:rPr>
              <a:t>這個工具去呼叫你撰寫的</a:t>
            </a:r>
            <a:r>
              <a:rPr lang="en-US" altLang="zh-TW" sz="1800" dirty="0" err="1">
                <a:solidFill>
                  <a:schemeClr val="dk1"/>
                </a:solidFill>
              </a:rPr>
              <a:t>Api</a:t>
            </a:r>
            <a:r>
              <a:rPr lang="zh-TW" altLang="en-US" sz="1800" dirty="0">
                <a:solidFill>
                  <a:schemeClr val="dk1"/>
                </a:solidFill>
              </a:rPr>
              <a:t>？那麼現在介紹一個叫做</a:t>
            </a:r>
            <a:r>
              <a:rPr lang="en-US" altLang="zh-TW" sz="1800" dirty="0">
                <a:solidFill>
                  <a:srgbClr val="FF0000"/>
                </a:solidFill>
              </a:rPr>
              <a:t>Ajax</a:t>
            </a:r>
            <a:r>
              <a:rPr lang="zh-TW" altLang="en-US" sz="1800" dirty="0">
                <a:solidFill>
                  <a:schemeClr val="dk1"/>
                </a:solidFill>
              </a:rPr>
              <a:t>的技術。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</a:rPr>
              <a:t>如何應用：若在前端，在刪除書籍的功能上，你要刪除某本書，是</a:t>
            </a:r>
            <a:r>
              <a:rPr lang="zh-CN" sz="1800" dirty="0">
                <a:solidFill>
                  <a:schemeClr val="dk1"/>
                </a:solidFill>
              </a:rPr>
              <a:t>透過 JS</a:t>
            </a:r>
            <a:r>
              <a:rPr lang="zh-TW" altLang="en-US" sz="1800" dirty="0">
                <a:solidFill>
                  <a:schemeClr val="dk1"/>
                </a:solidFill>
              </a:rPr>
              <a:t> 發 </a:t>
            </a:r>
            <a:r>
              <a:rPr lang="en-US" altLang="zh-TW" sz="1800" dirty="0">
                <a:solidFill>
                  <a:schemeClr val="dk1"/>
                </a:solidFill>
              </a:rPr>
              <a:t>Request </a:t>
            </a:r>
            <a:r>
              <a:rPr lang="zh-TW" altLang="en-US" sz="1800" dirty="0">
                <a:solidFill>
                  <a:schemeClr val="dk1"/>
                </a:solidFill>
              </a:rPr>
              <a:t>到後端，刪除成功後，</a:t>
            </a:r>
            <a:r>
              <a:rPr lang="en-US" altLang="zh-TW" sz="1800" dirty="0">
                <a:solidFill>
                  <a:schemeClr val="dk1"/>
                </a:solidFill>
              </a:rPr>
              <a:t>JS </a:t>
            </a:r>
            <a:r>
              <a:rPr lang="zh-TW" altLang="en-US" sz="1800" dirty="0">
                <a:solidFill>
                  <a:schemeClr val="dk1"/>
                </a:solidFill>
              </a:rPr>
              <a:t>再操作 </a:t>
            </a:r>
            <a:r>
              <a:rPr lang="en-US" altLang="zh-TW" sz="1800" dirty="0">
                <a:solidFill>
                  <a:schemeClr val="dk1"/>
                </a:solidFill>
              </a:rPr>
              <a:t>HTML</a:t>
            </a:r>
            <a:r>
              <a:rPr lang="zh-TW" altLang="en-US" sz="1800" dirty="0">
                <a:solidFill>
                  <a:schemeClr val="dk1"/>
                </a:solidFill>
              </a:rPr>
              <a:t>，把那本書從畫面上移除。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017" name="Google Shape;1017;p118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Kendo API</a:t>
            </a:r>
            <a:endParaRPr/>
          </a:p>
        </p:txBody>
      </p:sp>
      <p:sp>
        <p:nvSpPr>
          <p:cNvPr id="1018" name="Google Shape;1018;p118"/>
          <p:cNvSpPr/>
          <p:nvPr/>
        </p:nvSpPr>
        <p:spPr>
          <a:xfrm>
            <a:off x="459950" y="1531125"/>
            <a:ext cx="10998600" cy="49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Kendo 也有一些好用的 API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像是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alert、confirm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toString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都比使用原生 JS 還方便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延伸閱讀: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3"/>
              </a:rPr>
              <a:t>API Reference for methods and properties in Kendo UI Framework | Kendo UI for jQuery</a:t>
            </a: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1019" name="Google Shape;101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163" y="1211850"/>
            <a:ext cx="8582025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18"/>
          <p:cNvSpPr/>
          <p:nvPr/>
        </p:nvSpPr>
        <p:spPr>
          <a:xfrm>
            <a:off x="3529175" y="1352550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18"/>
          <p:cNvSpPr/>
          <p:nvPr/>
        </p:nvSpPr>
        <p:spPr>
          <a:xfrm>
            <a:off x="3529175" y="2615150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18"/>
          <p:cNvSpPr/>
          <p:nvPr/>
        </p:nvSpPr>
        <p:spPr>
          <a:xfrm>
            <a:off x="10232150" y="3048625"/>
            <a:ext cx="1226400" cy="28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1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028" name="Google Shape;1028;p119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alert、confirm</a:t>
            </a:r>
            <a:endParaRPr/>
          </a:p>
        </p:txBody>
      </p:sp>
      <p:sp>
        <p:nvSpPr>
          <p:cNvPr id="1029" name="Google Shape;1029;p119"/>
          <p:cNvSpPr/>
          <p:nvPr/>
        </p:nvSpPr>
        <p:spPr>
          <a:xfrm>
            <a:off x="459950" y="1671650"/>
            <a:ext cx="109986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u="sng">
                <a:solidFill>
                  <a:schemeClr val="hlink"/>
                </a:solidFill>
                <a:hlinkClick r:id="rId3"/>
              </a:rPr>
              <a:t>alert</a:t>
            </a:r>
            <a:r>
              <a:rPr lang="zh-CN" sz="1800">
                <a:solidFill>
                  <a:schemeClr val="dk1"/>
                </a:solidFill>
              </a:rPr>
              <a:t>、</a:t>
            </a:r>
            <a:r>
              <a:rPr lang="zh-CN" sz="1800" b="1" u="sng">
                <a:solidFill>
                  <a:schemeClr val="hlink"/>
                </a:solidFill>
                <a:hlinkClick r:id="rId4"/>
              </a:rPr>
              <a:t>confirm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1030" name="Google Shape;1030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2138225"/>
            <a:ext cx="20002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842" y="4428013"/>
            <a:ext cx="4505358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4100" y="4074126"/>
            <a:ext cx="1924050" cy="171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238" y="2542762"/>
            <a:ext cx="4386525" cy="8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1039" name="Google Shape;1039;p120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字串格式轉換</a:t>
            </a:r>
            <a:endParaRPr/>
          </a:p>
        </p:txBody>
      </p:sp>
      <p:sp>
        <p:nvSpPr>
          <p:cNvPr id="1040" name="Google Shape;1040;p120"/>
          <p:cNvSpPr/>
          <p:nvPr/>
        </p:nvSpPr>
        <p:spPr>
          <a:xfrm>
            <a:off x="459950" y="1671650"/>
            <a:ext cx="30534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金額、日期常常有顯示格式的需求，可以使用 </a:t>
            </a:r>
            <a:r>
              <a:rPr lang="zh-CN" sz="1800" u="sng">
                <a:solidFill>
                  <a:schemeClr val="hlink"/>
                </a:solidFill>
                <a:hlinkClick r:id="rId3"/>
              </a:rPr>
              <a:t>toString </a:t>
            </a:r>
            <a:r>
              <a:rPr lang="zh-CN" sz="1800">
                <a:solidFill>
                  <a:schemeClr val="dk1"/>
                </a:solidFill>
              </a:rPr>
              <a:t>加上參數轉換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1041" name="Google Shape;104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263" y="1293075"/>
            <a:ext cx="8372475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20"/>
          <p:cNvSpPr/>
          <p:nvPr/>
        </p:nvSpPr>
        <p:spPr>
          <a:xfrm>
            <a:off x="3624275" y="1293075"/>
            <a:ext cx="8372400" cy="382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20"/>
          <p:cNvSpPr/>
          <p:nvPr/>
        </p:nvSpPr>
        <p:spPr>
          <a:xfrm>
            <a:off x="3624275" y="5299350"/>
            <a:ext cx="8372400" cy="1451700"/>
          </a:xfrm>
          <a:prstGeom prst="rect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21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6BA5"/>
              </a:buClr>
              <a:buSzPts val="6000"/>
              <a:buNone/>
            </a:pPr>
            <a:r>
              <a:rPr lang="zh-CN"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1049" name="Google Shape;1049;p121"/>
          <p:cNvSpPr txBox="1">
            <a:spLocks noGrp="1"/>
          </p:cNvSpPr>
          <p:nvPr>
            <p:ph type="body" idx="2"/>
          </p:nvPr>
        </p:nvSpPr>
        <p:spPr>
          <a:xfrm>
            <a:off x="4964042" y="3875525"/>
            <a:ext cx="2263916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2400"/>
              <a:buNone/>
            </a:pPr>
            <a:r>
              <a:rPr lang="zh-CN" dirty="0"/>
              <a:t>PART  </a:t>
            </a:r>
            <a:r>
              <a:rPr lang="en-US" altLang="zh-CN" dirty="0"/>
              <a:t>SIX</a:t>
            </a:r>
            <a:endParaRPr dirty="0"/>
          </a:p>
        </p:txBody>
      </p:sp>
      <p:sp>
        <p:nvSpPr>
          <p:cNvPr id="1050" name="Google Shape;1050;p121"/>
          <p:cNvSpPr txBox="1">
            <a:spLocks noGrp="1"/>
          </p:cNvSpPr>
          <p:nvPr>
            <p:ph type="body" idx="3"/>
          </p:nvPr>
        </p:nvSpPr>
        <p:spPr>
          <a:xfrm>
            <a:off x="3031300" y="4372325"/>
            <a:ext cx="6329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4000"/>
              <a:buNone/>
            </a:pPr>
            <a:r>
              <a:rPr lang="zh-CN" dirty="0"/>
              <a:t>Integrated </a:t>
            </a:r>
            <a:r>
              <a:rPr lang="en-US" altLang="zh-TW" dirty="0"/>
              <a:t>Web </a:t>
            </a:r>
            <a:r>
              <a:rPr lang="en-US" altLang="zh-TW" dirty="0" err="1"/>
              <a:t>Api</a:t>
            </a:r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22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1056" name="Google Shape;1056;p122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總結</a:t>
            </a:r>
            <a:endParaRPr/>
          </a:p>
        </p:txBody>
      </p:sp>
      <p:sp>
        <p:nvSpPr>
          <p:cNvPr id="1057" name="Google Shape;1057;p122"/>
          <p:cNvSpPr/>
          <p:nvPr/>
        </p:nvSpPr>
        <p:spPr>
          <a:xfrm>
            <a:off x="459950" y="1671650"/>
            <a:ext cx="109986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總結一下我們本章的課程重點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知道 </a:t>
            </a:r>
            <a:r>
              <a:rPr lang="zh-CN" sz="1800" b="1">
                <a:solidFill>
                  <a:schemeClr val="dk1"/>
                </a:solidFill>
              </a:rPr>
              <a:t>Ajax </a:t>
            </a:r>
            <a:r>
              <a:rPr lang="zh-CN" sz="1800">
                <a:solidFill>
                  <a:schemeClr val="dk1"/>
                </a:solidFill>
              </a:rPr>
              <a:t>解決了什麼問題、以及如何使用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能夠分辨 </a:t>
            </a:r>
            <a:r>
              <a:rPr lang="zh-CN" sz="1800" b="1">
                <a:solidFill>
                  <a:schemeClr val="dk1"/>
                </a:solidFill>
              </a:rPr>
              <a:t>同步 </a:t>
            </a:r>
            <a:r>
              <a:rPr lang="zh-CN" sz="1800">
                <a:solidFill>
                  <a:schemeClr val="dk1"/>
                </a:solidFill>
              </a:rPr>
              <a:t>與 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如何到 Kendo 官網找自己需要的元件以及配置方法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6BA5"/>
              </a:buClr>
              <a:buSzPts val="6000"/>
              <a:buNone/>
            </a:pPr>
            <a:r>
              <a:rPr lang="en-US" dirty="0"/>
              <a:t>07</a:t>
            </a:r>
            <a:endParaRPr dirty="0"/>
          </a:p>
        </p:txBody>
      </p:sp>
      <p:sp>
        <p:nvSpPr>
          <p:cNvPr id="480" name="Google Shape;480;p58"/>
          <p:cNvSpPr txBox="1">
            <a:spLocks noGrp="1"/>
          </p:cNvSpPr>
          <p:nvPr>
            <p:ph type="body" idx="2"/>
          </p:nvPr>
        </p:nvSpPr>
        <p:spPr>
          <a:xfrm>
            <a:off x="5004149" y="3875525"/>
            <a:ext cx="2240029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2400"/>
              <a:buNone/>
            </a:pPr>
            <a:r>
              <a:rPr lang="zh-CN" dirty="0"/>
              <a:t>PART  </a:t>
            </a:r>
            <a:r>
              <a:rPr lang="en-US" altLang="zh-TW" dirty="0"/>
              <a:t>SEVEN</a:t>
            </a:r>
            <a:endParaRPr dirty="0"/>
          </a:p>
        </p:txBody>
      </p:sp>
      <p:sp>
        <p:nvSpPr>
          <p:cNvPr id="481" name="Google Shape;481;p58"/>
          <p:cNvSpPr txBox="1">
            <a:spLocks noGrp="1"/>
          </p:cNvSpPr>
          <p:nvPr>
            <p:ph type="body" idx="3"/>
          </p:nvPr>
        </p:nvSpPr>
        <p:spPr>
          <a:xfrm>
            <a:off x="3503712" y="4372336"/>
            <a:ext cx="5195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4000"/>
              <a:buNone/>
            </a:pPr>
            <a:r>
              <a:rPr lang="en-US" sz="3200" dirty="0"/>
              <a:t>Workshop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495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2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7</a:t>
            </a:r>
            <a:endParaRPr dirty="0"/>
          </a:p>
        </p:txBody>
      </p:sp>
      <p:sp>
        <p:nvSpPr>
          <p:cNvPr id="1063" name="Google Shape;1063;p123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WorkShop</a:t>
            </a:r>
            <a:endParaRPr/>
          </a:p>
        </p:txBody>
      </p:sp>
      <p:sp>
        <p:nvSpPr>
          <p:cNvPr id="1064" name="Google Shape;1064;p123"/>
          <p:cNvSpPr/>
          <p:nvPr/>
        </p:nvSpPr>
        <p:spPr>
          <a:xfrm>
            <a:off x="459949" y="1671650"/>
            <a:ext cx="11522253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altLang="en-US" sz="1800" dirty="0">
                <a:solidFill>
                  <a:schemeClr val="dk1"/>
                </a:solidFill>
              </a:rPr>
              <a:t>還記得網頁前端課程時實作的專案嗎？那還記得</a:t>
            </a:r>
            <a:r>
              <a:rPr lang="en-US" altLang="zh-TW" sz="1800" dirty="0">
                <a:solidFill>
                  <a:schemeClr val="dk1"/>
                </a:solidFill>
              </a:rPr>
              <a:t>Web </a:t>
            </a:r>
            <a:r>
              <a:rPr lang="en-US" altLang="zh-TW" sz="1800" dirty="0" err="1">
                <a:solidFill>
                  <a:schemeClr val="dk1"/>
                </a:solidFill>
              </a:rPr>
              <a:t>Api</a:t>
            </a:r>
            <a:r>
              <a:rPr lang="zh-TW" altLang="en-US" sz="1800" dirty="0">
                <a:solidFill>
                  <a:schemeClr val="dk1"/>
                </a:solidFill>
              </a:rPr>
              <a:t>課程時的</a:t>
            </a:r>
            <a:r>
              <a:rPr lang="en-US" altLang="zh-TW" sz="1800" dirty="0">
                <a:solidFill>
                  <a:schemeClr val="dk1"/>
                </a:solidFill>
              </a:rPr>
              <a:t>Workshop</a:t>
            </a:r>
            <a:r>
              <a:rPr lang="zh-TW" altLang="en-US" sz="1800" dirty="0">
                <a:solidFill>
                  <a:schemeClr val="dk1"/>
                </a:solidFill>
              </a:rPr>
              <a:t>嗎？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altLang="en-US" sz="1800" dirty="0">
                <a:solidFill>
                  <a:schemeClr val="dk1"/>
                </a:solidFill>
              </a:rPr>
              <a:t>現在請您們將這兩個專案整合並使用</a:t>
            </a:r>
            <a:r>
              <a:rPr lang="en-US" altLang="zh-TW" sz="1800" dirty="0">
                <a:solidFill>
                  <a:schemeClr val="dk1"/>
                </a:solidFill>
              </a:rPr>
              <a:t>Ajax</a:t>
            </a:r>
            <a:r>
              <a:rPr lang="zh-TW" altLang="en-US" sz="1800" dirty="0">
                <a:solidFill>
                  <a:schemeClr val="dk1"/>
                </a:solidFill>
              </a:rPr>
              <a:t>溝通！</a:t>
            </a:r>
            <a:endParaRPr sz="18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A7DA8D-A33F-3CD4-C846-992F0A2E8484}"/>
              </a:ext>
            </a:extLst>
          </p:cNvPr>
          <p:cNvSpPr/>
          <p:nvPr/>
        </p:nvSpPr>
        <p:spPr>
          <a:xfrm>
            <a:off x="3493718" y="3085429"/>
            <a:ext cx="2006930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+mj-lt"/>
              </a:rPr>
              <a:t>前端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D4C7AC-49DE-2778-F0C3-DF0360DA6426}"/>
              </a:ext>
            </a:extLst>
          </p:cNvPr>
          <p:cNvSpPr/>
          <p:nvPr/>
        </p:nvSpPr>
        <p:spPr>
          <a:xfrm>
            <a:off x="7137463" y="3087255"/>
            <a:ext cx="2006930" cy="130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+mj-lt"/>
              </a:rPr>
              <a:t>Web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 err="1">
                <a:latin typeface="+mj-lt"/>
              </a:rPr>
              <a:t>Api</a:t>
            </a:r>
            <a:endParaRPr lang="zh-TW" altLang="en-US" dirty="0">
              <a:latin typeface="+mj-lt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AD0119E-E6A8-8764-D8CB-3104178ECFED}"/>
              </a:ext>
            </a:extLst>
          </p:cNvPr>
          <p:cNvCxnSpPr>
            <a:cxnSpLocks/>
          </p:cNvCxnSpPr>
          <p:nvPr/>
        </p:nvCxnSpPr>
        <p:spPr>
          <a:xfrm flipV="1">
            <a:off x="5500648" y="3657273"/>
            <a:ext cx="16368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6893F83-B03A-48B7-F2D1-C1874F35D114}"/>
              </a:ext>
            </a:extLst>
          </p:cNvPr>
          <p:cNvCxnSpPr/>
          <p:nvPr/>
        </p:nvCxnSpPr>
        <p:spPr>
          <a:xfrm flipH="1">
            <a:off x="5500648" y="3954157"/>
            <a:ext cx="1636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917B66-988E-6090-77A8-EA12090A57DC}"/>
              </a:ext>
            </a:extLst>
          </p:cNvPr>
          <p:cNvSpPr txBox="1"/>
          <p:nvPr/>
        </p:nvSpPr>
        <p:spPr>
          <a:xfrm>
            <a:off x="6069368" y="3633523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Ajax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E174C806-28EB-8005-0CF9-43BC0E620F83}"/>
              </a:ext>
            </a:extLst>
          </p:cNvPr>
          <p:cNvSpPr/>
          <p:nvPr/>
        </p:nvSpPr>
        <p:spPr>
          <a:xfrm>
            <a:off x="1224277" y="3188556"/>
            <a:ext cx="1265252" cy="120315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SQL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FDF88F9-9572-0C50-F7E5-7C9FA51241C8}"/>
              </a:ext>
            </a:extLst>
          </p:cNvPr>
          <p:cNvSpPr txBox="1"/>
          <p:nvPr/>
        </p:nvSpPr>
        <p:spPr>
          <a:xfrm>
            <a:off x="3594593" y="4439308"/>
            <a:ext cx="1906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前端課程時成果作品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FBF24F-AE8C-A758-5134-71E425B6E20B}"/>
              </a:ext>
            </a:extLst>
          </p:cNvPr>
          <p:cNvSpPr txBox="1"/>
          <p:nvPr/>
        </p:nvSpPr>
        <p:spPr>
          <a:xfrm>
            <a:off x="7237277" y="4439307"/>
            <a:ext cx="180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後端課程的成果作品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2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7</a:t>
            </a:r>
            <a:endParaRPr dirty="0"/>
          </a:p>
        </p:txBody>
      </p:sp>
      <p:sp>
        <p:nvSpPr>
          <p:cNvPr id="1063" name="Google Shape;1063;p123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WorkShop</a:t>
            </a:r>
            <a:endParaRPr/>
          </a:p>
        </p:txBody>
      </p:sp>
      <p:sp>
        <p:nvSpPr>
          <p:cNvPr id="1064" name="Google Shape;1064;p123"/>
          <p:cNvSpPr/>
          <p:nvPr/>
        </p:nvSpPr>
        <p:spPr>
          <a:xfrm>
            <a:off x="459949" y="1671650"/>
            <a:ext cx="11522253" cy="29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altLang="zh-TW" sz="1800" dirty="0">
                <a:solidFill>
                  <a:schemeClr val="dk1"/>
                </a:solidFill>
              </a:rPr>
              <a:t>Part 1</a:t>
            </a:r>
          </a:p>
          <a:p>
            <a:pPr marL="11430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zh-TW" sz="1800" dirty="0">
                <a:solidFill>
                  <a:schemeClr val="dk1"/>
                </a:solidFill>
              </a:rPr>
              <a:t>	</a:t>
            </a:r>
            <a:r>
              <a:rPr lang="zh-TW" altLang="en-US" sz="1800" dirty="0">
                <a:solidFill>
                  <a:schemeClr val="dk1"/>
                </a:solidFill>
              </a:rPr>
              <a:t>請將各個控制項</a:t>
            </a:r>
            <a:r>
              <a:rPr lang="en-US" altLang="zh-TW" sz="1800" dirty="0" err="1">
                <a:solidFill>
                  <a:schemeClr val="dk1"/>
                </a:solidFill>
              </a:rPr>
              <a:t>dataSource</a:t>
            </a:r>
            <a:r>
              <a:rPr lang="zh-TW" altLang="en-US" sz="1800" dirty="0">
                <a:solidFill>
                  <a:schemeClr val="dk1"/>
                </a:solidFill>
              </a:rPr>
              <a:t>改由從</a:t>
            </a:r>
            <a:r>
              <a:rPr lang="en-US" altLang="zh-TW" sz="1800" dirty="0" err="1">
                <a:solidFill>
                  <a:schemeClr val="dk1"/>
                </a:solidFill>
              </a:rPr>
              <a:t>api</a:t>
            </a:r>
            <a:r>
              <a:rPr lang="zh-TW" altLang="en-US" sz="1800" dirty="0">
                <a:solidFill>
                  <a:schemeClr val="dk1"/>
                </a:solidFill>
              </a:rPr>
              <a:t>讀取，例如：圖書類別、借閱狀態</a:t>
            </a:r>
            <a:r>
              <a:rPr lang="en-US" altLang="zh-TW" sz="1800" dirty="0">
                <a:solidFill>
                  <a:schemeClr val="dk1"/>
                </a:solidFill>
              </a:rPr>
              <a:t>…</a:t>
            </a:r>
            <a:r>
              <a:rPr lang="zh-TW" altLang="en-US" sz="1800" dirty="0">
                <a:solidFill>
                  <a:schemeClr val="dk1"/>
                </a:solidFill>
              </a:rPr>
              <a:t>等。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marL="114300">
              <a:lnSpc>
                <a:spcPct val="150000"/>
              </a:lnSpc>
              <a:buClr>
                <a:schemeClr val="dk1"/>
              </a:buClr>
              <a:buSzPts val="1800"/>
            </a:pPr>
            <a:endParaRPr lang="en-US" altLang="zh-TW"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altLang="zh-TW" sz="1800" dirty="0">
                <a:solidFill>
                  <a:schemeClr val="dk1"/>
                </a:solidFill>
              </a:rPr>
              <a:t>Part 2</a:t>
            </a:r>
          </a:p>
          <a:p>
            <a:pPr marL="114300" lvl="1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zh-TW" sz="1800" dirty="0">
                <a:solidFill>
                  <a:schemeClr val="dk1"/>
                </a:solidFill>
              </a:rPr>
              <a:t>	</a:t>
            </a:r>
            <a:r>
              <a:rPr lang="zh-TW" altLang="en-US" sz="1800" dirty="0">
                <a:solidFill>
                  <a:schemeClr val="dk1"/>
                </a:solidFill>
              </a:rPr>
              <a:t>新增</a:t>
            </a:r>
            <a:r>
              <a:rPr lang="en-US" altLang="zh-TW" sz="1800" dirty="0">
                <a:solidFill>
                  <a:schemeClr val="dk1"/>
                </a:solidFill>
              </a:rPr>
              <a:t>/</a:t>
            </a:r>
            <a:r>
              <a:rPr lang="zh-TW" altLang="en-US" sz="1800" dirty="0">
                <a:solidFill>
                  <a:schemeClr val="dk1"/>
                </a:solidFill>
              </a:rPr>
              <a:t>修改</a:t>
            </a:r>
            <a:r>
              <a:rPr lang="en-US" altLang="zh-TW" sz="1800" dirty="0">
                <a:solidFill>
                  <a:schemeClr val="dk1"/>
                </a:solidFill>
              </a:rPr>
              <a:t>/</a:t>
            </a:r>
            <a:r>
              <a:rPr lang="zh-TW" altLang="en-US" sz="1800" dirty="0">
                <a:solidFill>
                  <a:schemeClr val="dk1"/>
                </a:solidFill>
              </a:rPr>
              <a:t>查詢</a:t>
            </a:r>
            <a:r>
              <a:rPr lang="en-US" altLang="zh-TW" sz="1800" dirty="0">
                <a:solidFill>
                  <a:schemeClr val="dk1"/>
                </a:solidFill>
              </a:rPr>
              <a:t>/</a:t>
            </a:r>
            <a:r>
              <a:rPr lang="zh-TW" altLang="en-US" sz="1800" dirty="0">
                <a:solidFill>
                  <a:schemeClr val="dk1"/>
                </a:solidFill>
              </a:rPr>
              <a:t>刪除改為使用</a:t>
            </a:r>
            <a:r>
              <a:rPr lang="en-US" altLang="zh-TW" sz="1800" dirty="0">
                <a:solidFill>
                  <a:schemeClr val="dk1"/>
                </a:solidFill>
              </a:rPr>
              <a:t>Ajax</a:t>
            </a:r>
            <a:r>
              <a:rPr lang="zh-TW" altLang="en-US" sz="1800" dirty="0">
                <a:solidFill>
                  <a:schemeClr val="dk1"/>
                </a:solidFill>
              </a:rPr>
              <a:t>從</a:t>
            </a:r>
            <a:r>
              <a:rPr lang="en-US" altLang="zh-TW" sz="1800" dirty="0" err="1">
                <a:solidFill>
                  <a:schemeClr val="dk1"/>
                </a:solidFill>
              </a:rPr>
              <a:t>api</a:t>
            </a:r>
            <a:r>
              <a:rPr lang="zh-TW" altLang="en-US" sz="1800" dirty="0">
                <a:solidFill>
                  <a:schemeClr val="dk1"/>
                </a:solidFill>
              </a:rPr>
              <a:t>讀取。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marL="457200" lvl="2" indent="-342900">
              <a:lnSpc>
                <a:spcPct val="150000"/>
              </a:lnSpc>
              <a:buClr>
                <a:schemeClr val="dk1"/>
              </a:buClr>
              <a:buSzPts val="1800"/>
              <a:buChar char="●"/>
            </a:pPr>
            <a:endParaRPr sz="18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sp>
        <p:nvSpPr>
          <p:cNvPr id="1065" name="Google Shape;1065;p123"/>
          <p:cNvSpPr/>
          <p:nvPr/>
        </p:nvSpPr>
        <p:spPr>
          <a:xfrm>
            <a:off x="7815225" y="3429000"/>
            <a:ext cx="3972000" cy="2981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對於規格有不清楚的地方，記得整理問題後發問，釐清需求與開發能力一樣重要。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8457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25"/>
          <p:cNvSpPr/>
          <p:nvPr/>
        </p:nvSpPr>
        <p:spPr>
          <a:xfrm>
            <a:off x="4152900" y="2729700"/>
            <a:ext cx="3848100" cy="13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zh-CN" sz="8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Q&amp;A</a:t>
            </a:r>
            <a:endParaRPr sz="80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078" name="Google Shape;1078;p125"/>
          <p:cNvCxnSpPr/>
          <p:nvPr/>
        </p:nvCxnSpPr>
        <p:spPr>
          <a:xfrm>
            <a:off x="4152900" y="3352800"/>
            <a:ext cx="3848100" cy="0"/>
          </a:xfrm>
          <a:prstGeom prst="straightConnector1">
            <a:avLst/>
          </a:prstGeom>
          <a:noFill/>
          <a:ln w="12700" cap="flat" cmpd="sng">
            <a:solidFill>
              <a:srgbClr val="5597D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>
            <a:spLocks noGrp="1"/>
          </p:cNvSpPr>
          <p:nvPr>
            <p:ph type="body" idx="1"/>
          </p:nvPr>
        </p:nvSpPr>
        <p:spPr>
          <a:xfrm>
            <a:off x="5612203" y="2421509"/>
            <a:ext cx="10443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6BA5"/>
              </a:buClr>
              <a:buSzPts val="6000"/>
              <a:buNone/>
            </a:pPr>
            <a:r>
              <a:rPr lang="en-US" dirty="0"/>
              <a:t>08</a:t>
            </a:r>
            <a:endParaRPr dirty="0"/>
          </a:p>
        </p:txBody>
      </p:sp>
      <p:sp>
        <p:nvSpPr>
          <p:cNvPr id="480" name="Google Shape;480;p58"/>
          <p:cNvSpPr txBox="1">
            <a:spLocks noGrp="1"/>
          </p:cNvSpPr>
          <p:nvPr>
            <p:ph type="body" idx="2"/>
          </p:nvPr>
        </p:nvSpPr>
        <p:spPr>
          <a:xfrm>
            <a:off x="5004150" y="3875525"/>
            <a:ext cx="2183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2400"/>
              <a:buNone/>
            </a:pPr>
            <a:r>
              <a:rPr lang="zh-CN" dirty="0"/>
              <a:t>PART  </a:t>
            </a:r>
            <a:r>
              <a:rPr lang="en-US" altLang="zh-TW" dirty="0"/>
              <a:t>EIGHT</a:t>
            </a:r>
            <a:endParaRPr dirty="0"/>
          </a:p>
        </p:txBody>
      </p:sp>
      <p:sp>
        <p:nvSpPr>
          <p:cNvPr id="481" name="Google Shape;481;p58"/>
          <p:cNvSpPr txBox="1">
            <a:spLocks noGrp="1"/>
          </p:cNvSpPr>
          <p:nvPr>
            <p:ph type="body" idx="3"/>
          </p:nvPr>
        </p:nvSpPr>
        <p:spPr>
          <a:xfrm>
            <a:off x="3503712" y="4372336"/>
            <a:ext cx="51957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17C"/>
              </a:buClr>
              <a:buSzPts val="4000"/>
              <a:buNone/>
            </a:pPr>
            <a:r>
              <a:rPr lang="en-US" altLang="zh-TW" sz="3200" dirty="0"/>
              <a:t>[</a:t>
            </a:r>
            <a:r>
              <a:rPr lang="zh-TW" altLang="en-US" sz="3200" dirty="0"/>
              <a:t>補充教材</a:t>
            </a:r>
            <a:r>
              <a:rPr lang="en-US" altLang="zh-TW" sz="3200" dirty="0"/>
              <a:t>]</a:t>
            </a:r>
            <a:r>
              <a:rPr lang="zh-TW" altLang="en-US" sz="3200" dirty="0"/>
              <a:t> </a:t>
            </a:r>
            <a:r>
              <a:rPr lang="zh-CN" dirty="0"/>
              <a:t>Promise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01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所以...</a:t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459950" y="1543425"/>
            <a:ext cx="105273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如果只需要取得少部分資料，應該使用 Ajax 向 Server 取得需要的資料，等到資料取回後，再透過 JS 渲染到前端畫面上，別再讓 Server 回傳一個新的 HTML，既影響使用者體驗，又浪費時間與網路頻寬。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2687946"/>
            <a:ext cx="6496050" cy="277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BEC29E8-0F13-2455-007A-517B9223C3F1}"/>
              </a:ext>
            </a:extLst>
          </p:cNvPr>
          <p:cNvSpPr txBox="1"/>
          <p:nvPr/>
        </p:nvSpPr>
        <p:spPr>
          <a:xfrm>
            <a:off x="572703" y="5845111"/>
            <a:ext cx="3229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https://zh.wikipedia.org/zh-tw/AJAX</a:t>
            </a:r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487" name="Google Shape;487;p59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jQuery Ajax &amp; Callback Function</a:t>
            </a:r>
            <a:endParaRPr/>
          </a:p>
        </p:txBody>
      </p:sp>
      <p:sp>
        <p:nvSpPr>
          <p:cNvPr id="488" name="Google Shape;488;p59"/>
          <p:cNvSpPr/>
          <p:nvPr/>
        </p:nvSpPr>
        <p:spPr>
          <a:xfrm>
            <a:off x="459950" y="1571625"/>
            <a:ext cx="11212800" cy="4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使用 jQuery 的 Ajax 方法，以下幾種方式都可以處理 Callback Function。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1. 在 ajax 中設定 </a:t>
            </a:r>
            <a:r>
              <a:rPr lang="zh-CN" sz="1800" b="1">
                <a:solidFill>
                  <a:schemeClr val="dk1"/>
                </a:solidFill>
              </a:rPr>
              <a:t>success </a:t>
            </a:r>
            <a:r>
              <a:rPr lang="zh-CN" sz="1800">
                <a:solidFill>
                  <a:schemeClr val="dk1"/>
                </a:solidFill>
              </a:rPr>
              <a:t>處理</a:t>
            </a:r>
            <a:r>
              <a:rPr lang="zh-CN" sz="1800" b="1">
                <a:solidFill>
                  <a:schemeClr val="dk1"/>
                </a:solidFill>
              </a:rPr>
              <a:t>請求成功</a:t>
            </a:r>
            <a:r>
              <a:rPr lang="zh-CN" sz="1800">
                <a:solidFill>
                  <a:schemeClr val="dk1"/>
                </a:solidFill>
              </a:rPr>
              <a:t>，</a:t>
            </a:r>
            <a:r>
              <a:rPr lang="zh-CN" sz="1800" b="1">
                <a:solidFill>
                  <a:schemeClr val="dk1"/>
                </a:solidFill>
              </a:rPr>
              <a:t>error</a:t>
            </a:r>
            <a:r>
              <a:rPr lang="zh-CN" sz="1800">
                <a:solidFill>
                  <a:schemeClr val="dk1"/>
                </a:solidFill>
              </a:rPr>
              <a:t> 處理</a:t>
            </a:r>
            <a:r>
              <a:rPr lang="zh-CN" sz="1800" b="1">
                <a:solidFill>
                  <a:schemeClr val="dk1"/>
                </a:solidFill>
              </a:rPr>
              <a:t>錯誤狀況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89" name="Google Shape;4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78" y="3043353"/>
            <a:ext cx="4762950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9"/>
          <p:cNvSpPr/>
          <p:nvPr/>
        </p:nvSpPr>
        <p:spPr>
          <a:xfrm>
            <a:off x="1130425" y="4132525"/>
            <a:ext cx="10269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9"/>
          <p:cNvSpPr/>
          <p:nvPr/>
        </p:nvSpPr>
        <p:spPr>
          <a:xfrm>
            <a:off x="1130425" y="4970725"/>
            <a:ext cx="7842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497" name="Google Shape;497;p60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jQuery Ajax &amp; Callback Function</a:t>
            </a:r>
            <a:endParaRPr/>
          </a:p>
        </p:txBody>
      </p:sp>
      <p:sp>
        <p:nvSpPr>
          <p:cNvPr id="498" name="Google Shape;498;p60"/>
          <p:cNvSpPr/>
          <p:nvPr/>
        </p:nvSpPr>
        <p:spPr>
          <a:xfrm>
            <a:off x="459950" y="1571625"/>
            <a:ext cx="11212800" cy="4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使用 jQuery 的 Ajax 方法，以下幾種方式都可以處理 Callback Function。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2. 在 ajax 後面加上 </a:t>
            </a:r>
            <a:r>
              <a:rPr lang="zh-CN" sz="1800" b="1">
                <a:solidFill>
                  <a:schemeClr val="dk1"/>
                </a:solidFill>
              </a:rPr>
              <a:t>.done </a:t>
            </a:r>
            <a:r>
              <a:rPr lang="zh-CN" sz="1800">
                <a:solidFill>
                  <a:schemeClr val="dk1"/>
                </a:solidFill>
              </a:rPr>
              <a:t>處理</a:t>
            </a:r>
            <a:r>
              <a:rPr lang="zh-CN" sz="1800" b="1">
                <a:solidFill>
                  <a:schemeClr val="dk1"/>
                </a:solidFill>
              </a:rPr>
              <a:t>請求成功</a:t>
            </a:r>
            <a:r>
              <a:rPr lang="zh-CN" sz="1800">
                <a:solidFill>
                  <a:schemeClr val="dk1"/>
                </a:solidFill>
              </a:rPr>
              <a:t>，</a:t>
            </a:r>
            <a:r>
              <a:rPr lang="zh-CN" sz="1800" b="1">
                <a:solidFill>
                  <a:schemeClr val="dk1"/>
                </a:solidFill>
              </a:rPr>
              <a:t>.fail </a:t>
            </a:r>
            <a:r>
              <a:rPr lang="zh-CN" sz="1800">
                <a:solidFill>
                  <a:schemeClr val="dk1"/>
                </a:solidFill>
              </a:rPr>
              <a:t>處理</a:t>
            </a:r>
            <a:r>
              <a:rPr lang="zh-CN" sz="1800" b="1">
                <a:solidFill>
                  <a:schemeClr val="dk1"/>
                </a:solidFill>
              </a:rPr>
              <a:t>錯誤狀況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99" name="Google Shape;4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79" y="3071829"/>
            <a:ext cx="473942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0"/>
          <p:cNvSpPr/>
          <p:nvPr/>
        </p:nvSpPr>
        <p:spPr>
          <a:xfrm>
            <a:off x="858975" y="4544300"/>
            <a:ext cx="8640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60"/>
          <p:cNvSpPr/>
          <p:nvPr/>
        </p:nvSpPr>
        <p:spPr>
          <a:xfrm>
            <a:off x="858975" y="5370775"/>
            <a:ext cx="8640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07" name="Google Shape;507;p61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jQuery Ajax &amp; Callback Function</a:t>
            </a:r>
            <a:endParaRPr/>
          </a:p>
        </p:txBody>
      </p:sp>
      <p:sp>
        <p:nvSpPr>
          <p:cNvPr id="508" name="Google Shape;508;p61"/>
          <p:cNvSpPr/>
          <p:nvPr/>
        </p:nvSpPr>
        <p:spPr>
          <a:xfrm>
            <a:off x="459950" y="1657350"/>
            <a:ext cx="11212800" cy="4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(補充) 如果不想特別處理</a:t>
            </a:r>
            <a:r>
              <a:rPr lang="zh-CN" sz="1800" b="1">
                <a:solidFill>
                  <a:schemeClr val="dk1"/>
                </a:solidFill>
              </a:rPr>
              <a:t>錯誤事件</a:t>
            </a:r>
            <a:r>
              <a:rPr lang="zh-CN" sz="1800">
                <a:solidFill>
                  <a:schemeClr val="dk1"/>
                </a:solidFill>
              </a:rPr>
              <a:t>，可以拿掉 </a:t>
            </a:r>
            <a:r>
              <a:rPr lang="zh-CN" sz="1800" b="1">
                <a:solidFill>
                  <a:schemeClr val="dk1"/>
                </a:solidFill>
              </a:rPr>
              <a:t>error </a:t>
            </a:r>
            <a:r>
              <a:rPr lang="zh-CN" sz="1800">
                <a:solidFill>
                  <a:schemeClr val="dk1"/>
                </a:solidFill>
              </a:rPr>
              <a:t>或 .</a:t>
            </a:r>
            <a:r>
              <a:rPr lang="zh-CN" sz="1800" b="1">
                <a:solidFill>
                  <a:schemeClr val="dk1"/>
                </a:solidFill>
              </a:rPr>
              <a:t>fail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509" name="Google Shape;5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400" y="2675725"/>
            <a:ext cx="4428800" cy="26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75" y="2704525"/>
            <a:ext cx="4614425" cy="26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jQuery Ajax &amp; Callback Function</a:t>
            </a:r>
            <a:endParaRPr/>
          </a:p>
        </p:txBody>
      </p:sp>
      <p:sp>
        <p:nvSpPr>
          <p:cNvPr id="517" name="Google Shape;517;p62"/>
          <p:cNvSpPr/>
          <p:nvPr/>
        </p:nvSpPr>
        <p:spPr>
          <a:xfrm>
            <a:off x="459950" y="1514475"/>
            <a:ext cx="10928700" cy="4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使用 jQuery 的 Ajax 方法，以下幾種方式都可以處理 Callback Function。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3. 在 ajax 後面加上 </a:t>
            </a:r>
            <a:r>
              <a:rPr lang="zh-CN" sz="1800" b="1">
                <a:solidFill>
                  <a:schemeClr val="dk1"/>
                </a:solidFill>
              </a:rPr>
              <a:t>.then</a:t>
            </a:r>
            <a:r>
              <a:rPr lang="zh-CN" sz="1800">
                <a:solidFill>
                  <a:schemeClr val="dk1"/>
                </a:solidFill>
              </a:rPr>
              <a:t>，</a:t>
            </a:r>
            <a:endParaRPr sz="18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第一個</a:t>
            </a:r>
            <a:r>
              <a:rPr lang="zh-CN" sz="1800">
                <a:solidFill>
                  <a:schemeClr val="dk1"/>
                </a:solidFill>
              </a:rPr>
              <a:t>參數放</a:t>
            </a:r>
            <a:r>
              <a:rPr lang="zh-CN" sz="1800" b="1">
                <a:solidFill>
                  <a:schemeClr val="dk1"/>
                </a:solidFill>
              </a:rPr>
              <a:t>請求成功的 Callback Function</a:t>
            </a:r>
            <a:endParaRPr sz="18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第二個</a:t>
            </a:r>
            <a:r>
              <a:rPr lang="zh-CN" sz="1800">
                <a:solidFill>
                  <a:schemeClr val="dk1"/>
                </a:solidFill>
              </a:rPr>
              <a:t>參數放</a:t>
            </a:r>
            <a:r>
              <a:rPr lang="zh-CN" sz="1800" b="1">
                <a:solidFill>
                  <a:schemeClr val="dk1"/>
                </a:solidFill>
              </a:rPr>
              <a:t>請求失敗的 Callback Function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如果不想處理</a:t>
            </a:r>
            <a:r>
              <a:rPr lang="zh-CN" sz="1800" b="1">
                <a:solidFill>
                  <a:schemeClr val="dk1"/>
                </a:solidFill>
              </a:rPr>
              <a:t>錯誤事件</a:t>
            </a:r>
            <a:r>
              <a:rPr lang="zh-CN" sz="1800">
                <a:solidFill>
                  <a:schemeClr val="dk1"/>
                </a:solidFill>
              </a:rPr>
              <a:t>，第二個參數不要填就好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18" name="Google Shape;5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475" y="2451887"/>
            <a:ext cx="4429125" cy="29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2"/>
          <p:cNvSpPr/>
          <p:nvPr/>
        </p:nvSpPr>
        <p:spPr>
          <a:xfrm>
            <a:off x="6702525" y="3880475"/>
            <a:ext cx="755400" cy="31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25" name="Google Shape;525;p63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</a:t>
            </a:r>
            <a:endParaRPr/>
          </a:p>
        </p:txBody>
      </p:sp>
      <p:sp>
        <p:nvSpPr>
          <p:cNvPr id="526" name="Google Shape;526;p63"/>
          <p:cNvSpPr/>
          <p:nvPr/>
        </p:nvSpPr>
        <p:spPr>
          <a:xfrm>
            <a:off x="459950" y="1671650"/>
            <a:ext cx="10928700" cy="44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還記得 Part Two 的結論嗎？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&gt; 使用 Ajax 通常會透過套件（EX: jQuery）、或者是原生的 </a:t>
            </a:r>
            <a:r>
              <a:rPr lang="zh-CN" sz="1800" b="1">
                <a:solidFill>
                  <a:schemeClr val="dk1"/>
                </a:solidFill>
              </a:rPr>
              <a:t>Fetch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如果不需要支援 IE 瀏覽器，且沒有特別需求的話，可以直接用原生地 </a:t>
            </a:r>
            <a:r>
              <a:rPr lang="zh-CN" sz="1800" b="1">
                <a:solidFill>
                  <a:schemeClr val="dk1"/>
                </a:solidFill>
              </a:rPr>
              <a:t>Fetch </a:t>
            </a:r>
            <a:r>
              <a:rPr lang="zh-CN" sz="1800">
                <a:solidFill>
                  <a:schemeClr val="dk1"/>
                </a:solidFill>
              </a:rPr>
              <a:t>就好，連套件都不用裝，接下來介紹一下 </a:t>
            </a:r>
            <a:r>
              <a:rPr lang="zh-CN" sz="1800" b="1">
                <a:solidFill>
                  <a:schemeClr val="dk1"/>
                </a:solidFill>
              </a:rPr>
              <a:t>Fetch </a:t>
            </a:r>
            <a:r>
              <a:rPr lang="zh-CN" sz="1800">
                <a:solidFill>
                  <a:schemeClr val="dk1"/>
                </a:solidFill>
              </a:rPr>
              <a:t>的用法。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highlight>
                  <a:srgbClr val="F4CCCC"/>
                </a:highlight>
              </a:rPr>
              <a:t>使用前記得先到 </a:t>
            </a:r>
            <a:r>
              <a:rPr lang="zh-CN" sz="1800" u="sng">
                <a:solidFill>
                  <a:schemeClr val="hlink"/>
                </a:solidFill>
                <a:highlight>
                  <a:srgbClr val="F4CCCC"/>
                </a:highlight>
                <a:hlinkClick r:id="rId3"/>
              </a:rPr>
              <a:t>Can I Use</a:t>
            </a:r>
            <a:r>
              <a:rPr lang="zh-CN" sz="1800">
                <a:solidFill>
                  <a:schemeClr val="dk1"/>
                </a:solidFill>
                <a:highlight>
                  <a:srgbClr val="F4CCCC"/>
                </a:highlight>
              </a:rPr>
              <a:t> 查詢各瀏覽器的支援程度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32" name="Google Shape;532;p64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 相容性(截至2021/11/04)</a:t>
            </a:r>
            <a:endParaRPr/>
          </a:p>
        </p:txBody>
      </p:sp>
      <p:pic>
        <p:nvPicPr>
          <p:cNvPr id="533" name="Google Shape;5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00" y="1286925"/>
            <a:ext cx="11326801" cy="54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39" name="Google Shape;539;p65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</a:t>
            </a:r>
            <a:endParaRPr/>
          </a:p>
        </p:txBody>
      </p:sp>
      <p:sp>
        <p:nvSpPr>
          <p:cNvPr id="540" name="Google Shape;540;p65"/>
          <p:cNvSpPr/>
          <p:nvPr/>
        </p:nvSpPr>
        <p:spPr>
          <a:xfrm>
            <a:off x="459950" y="1671650"/>
            <a:ext cx="109287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Fetch 語法是基於 Promise 的，也就是一直 then 下去、然後 catch 處理錯誤狀況，至於 Promise 我們晚一點會提到，先來看看 Fetch 如何使用吧！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6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46" name="Google Shape;546;p66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</a:t>
            </a:r>
            <a:endParaRPr/>
          </a:p>
        </p:txBody>
      </p:sp>
      <p:sp>
        <p:nvSpPr>
          <p:cNvPr id="547" name="Google Shape;547;p66"/>
          <p:cNvSpPr/>
          <p:nvPr/>
        </p:nvSpPr>
        <p:spPr>
          <a:xfrm>
            <a:off x="459950" y="1671650"/>
            <a:ext cx="109287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Fetch 一樣可以用來發出 HTTP Request，在得到 Server 回應後，會回傳一個物件型態的 Response。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程式碼長這樣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548" name="Google Shape;5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763" y="2450375"/>
            <a:ext cx="5024425" cy="19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54" name="Google Shape;554;p67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</a:t>
            </a:r>
            <a:endParaRPr/>
          </a:p>
        </p:txBody>
      </p:sp>
      <p:sp>
        <p:nvSpPr>
          <p:cNvPr id="555" name="Google Shape;555;p67"/>
          <p:cNvSpPr/>
          <p:nvPr/>
        </p:nvSpPr>
        <p:spPr>
          <a:xfrm>
            <a:off x="459950" y="1214450"/>
            <a:ext cx="11527200" cy="5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highlight>
                  <a:srgbClr val="F4CCCC"/>
                </a:highlight>
              </a:rPr>
              <a:t>使用 Fetch 需要注意，只要是伺服器有正確回應，就算是 404 也會將 Response 傳入 then ，而不會進到 catch。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556" name="Google Shape;5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" y="1819200"/>
            <a:ext cx="7420174" cy="25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7"/>
          <p:cNvSpPr/>
          <p:nvPr/>
        </p:nvSpPr>
        <p:spPr>
          <a:xfrm>
            <a:off x="459950" y="4076700"/>
            <a:ext cx="2314800" cy="409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8" name="Google Shape;5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125" y="4005275"/>
            <a:ext cx="6734600" cy="26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7"/>
          <p:cNvSpPr/>
          <p:nvPr/>
        </p:nvSpPr>
        <p:spPr>
          <a:xfrm>
            <a:off x="3203150" y="5657850"/>
            <a:ext cx="2892900" cy="49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7"/>
          <p:cNvSpPr/>
          <p:nvPr/>
        </p:nvSpPr>
        <p:spPr>
          <a:xfrm>
            <a:off x="3333750" y="5081600"/>
            <a:ext cx="1252500" cy="276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66" name="Google Shape;566;p68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</a:t>
            </a:r>
            <a:endParaRPr/>
          </a:p>
        </p:txBody>
      </p:sp>
      <p:sp>
        <p:nvSpPr>
          <p:cNvPr id="567" name="Google Shape;567;p68"/>
          <p:cNvSpPr/>
          <p:nvPr/>
        </p:nvSpPr>
        <p:spPr>
          <a:xfrm>
            <a:off x="459950" y="1671650"/>
            <a:ext cx="109287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此時可以透過 Response 中的 </a:t>
            </a:r>
            <a:r>
              <a:rPr lang="zh-CN" sz="1800" b="1">
                <a:solidFill>
                  <a:schemeClr val="dk1"/>
                </a:solidFill>
              </a:rPr>
              <a:t>ok</a:t>
            </a:r>
            <a:r>
              <a:rPr lang="zh-CN" sz="1800">
                <a:solidFill>
                  <a:schemeClr val="dk1"/>
                </a:solidFill>
              </a:rPr>
              <a:t> 來判斷狀態碼是否正常，如果是 </a:t>
            </a:r>
            <a:r>
              <a:rPr lang="zh-CN" sz="1800" b="1">
                <a:solidFill>
                  <a:schemeClr val="dk1"/>
                </a:solidFill>
              </a:rPr>
              <a:t>true </a:t>
            </a:r>
            <a:r>
              <a:rPr lang="zh-CN" sz="1800">
                <a:solidFill>
                  <a:schemeClr val="dk1"/>
                </a:solidFill>
              </a:rPr>
              <a:t>則表示狀態碼在於 </a:t>
            </a:r>
            <a:r>
              <a:rPr lang="zh-CN" sz="1800" b="1">
                <a:solidFill>
                  <a:schemeClr val="dk1"/>
                </a:solidFill>
              </a:rPr>
              <a:t>200~299</a:t>
            </a:r>
            <a:r>
              <a:rPr lang="zh-CN" sz="1800">
                <a:solidFill>
                  <a:schemeClr val="dk1"/>
                </a:solidFill>
              </a:rPr>
              <a:t> 之間。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568" name="Google Shape;5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00" y="2357425"/>
            <a:ext cx="5935526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8"/>
          <p:cNvSpPr/>
          <p:nvPr/>
        </p:nvSpPr>
        <p:spPr>
          <a:xfrm>
            <a:off x="982675" y="2919400"/>
            <a:ext cx="5418000" cy="8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/>
              <a:t>01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2"/>
          </p:nvPr>
        </p:nvSpPr>
        <p:spPr>
          <a:xfrm>
            <a:off x="1437592" y="348250"/>
            <a:ext cx="4586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SPA</a:t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459950" y="1543425"/>
            <a:ext cx="10527300" cy="4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如果整個頁面都是透過 JS 來控制與渲染，也就是你在使用該網站時，至始至終都在那個頁面，不會有跳轉到新頁面(網址)的情況，這種應用就稱為 </a:t>
            </a:r>
            <a:r>
              <a:rPr lang="zh-CN" sz="1800" b="1" dirty="0">
                <a:solidFill>
                  <a:schemeClr val="dk1"/>
                </a:solidFill>
                <a:hlinkClick r:id="rId3"/>
              </a:rPr>
              <a:t>SPA 單頁應用（single-page application）</a:t>
            </a:r>
            <a:r>
              <a:rPr lang="zh-CN" sz="1800" dirty="0">
                <a:solidFill>
                  <a:schemeClr val="dk1"/>
                </a:solidFill>
              </a:rPr>
              <a:t>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我們常在用的 Gmail 就是這樣，並沒有因為點了某封郵件，畫面就整個重新載入，大大提升了使用者體驗，但 </a:t>
            </a:r>
            <a:r>
              <a:rPr lang="zh-CN" sz="1800" b="1" dirty="0">
                <a:solidFill>
                  <a:schemeClr val="dk1"/>
                </a:solidFill>
              </a:rPr>
              <a:t>SPA </a:t>
            </a:r>
            <a:r>
              <a:rPr lang="zh-CN" sz="1800" dirty="0">
                <a:solidFill>
                  <a:schemeClr val="dk1"/>
                </a:solidFill>
              </a:rPr>
              <a:t>也有一些缺點，像是 </a:t>
            </a:r>
            <a:r>
              <a:rPr lang="zh-CN" sz="1800" dirty="0">
                <a:solidFill>
                  <a:schemeClr val="dk1"/>
                </a:solidFill>
                <a:highlight>
                  <a:srgbClr val="FFFF00"/>
                </a:highlight>
                <a:hlinkClick r:id="rId4"/>
              </a:rPr>
              <a:t>SEO</a:t>
            </a:r>
            <a:r>
              <a:rPr lang="zh-CN" sz="1800" dirty="0">
                <a:solidFill>
                  <a:schemeClr val="dk1"/>
                </a:solidFill>
                <a:highlight>
                  <a:srgbClr val="FFFF00"/>
                </a:highlight>
              </a:rPr>
              <a:t> 不友好</a:t>
            </a:r>
            <a:r>
              <a:rPr lang="zh-CN" sz="1800" dirty="0">
                <a:solidFill>
                  <a:schemeClr val="dk1"/>
                </a:solidFill>
              </a:rPr>
              <a:t>、處理 Route 複雜。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</a:rPr>
              <a:t>所以該用何者技術，還是要考量使用者需求、開發時程、團隊技術能力...等等，不要過度陷入技術迷思。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3919C0A-1434-3DD1-57F8-67B6E3938AAA}"/>
              </a:ext>
            </a:extLst>
          </p:cNvPr>
          <p:cNvSpPr txBox="1"/>
          <p:nvPr/>
        </p:nvSpPr>
        <p:spPr>
          <a:xfrm>
            <a:off x="4030574" y="4150836"/>
            <a:ext cx="493776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因大部分畫面渲染功能都寫在</a:t>
            </a:r>
            <a:r>
              <a:rPr lang="en-US" altLang="zh-TW" dirty="0"/>
              <a:t>JS</a:t>
            </a:r>
            <a:r>
              <a:rPr lang="zh-TW" altLang="en-US" dirty="0"/>
              <a:t>，一開始後端提供的</a:t>
            </a:r>
            <a:r>
              <a:rPr lang="en-US" altLang="zh-TW" dirty="0"/>
              <a:t>Single Page</a:t>
            </a:r>
            <a:r>
              <a:rPr lang="zh-TW" altLang="en-US" dirty="0"/>
              <a:t>可能幾乎只有骨架，那搜尋引擎在瀏覽 </a:t>
            </a:r>
            <a:r>
              <a:rPr lang="en-US" altLang="zh-TW" dirty="0"/>
              <a:t>HTML </a:t>
            </a:r>
            <a:r>
              <a:rPr lang="zh-TW" altLang="en-US" dirty="0"/>
              <a:t>時便無法找到相關資訊，除非搜尋引擎連帶參考執行 </a:t>
            </a:r>
            <a:r>
              <a:rPr lang="en-US" altLang="zh-TW" dirty="0"/>
              <a:t>JS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才有可能解決。</a:t>
            </a: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DA6E1AD6-ECE5-9AEA-5AB1-1C0E3A6B72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2750" y="3686476"/>
            <a:ext cx="510138" cy="3561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AAFC4F-982B-6256-F231-452B98C6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57" y="3429000"/>
            <a:ext cx="1925052" cy="18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75" name="Google Shape;575;p69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</a:t>
            </a:r>
            <a:endParaRPr/>
          </a:p>
        </p:txBody>
      </p:sp>
      <p:sp>
        <p:nvSpPr>
          <p:cNvPr id="576" name="Google Shape;576;p69"/>
          <p:cNvSpPr/>
          <p:nvPr/>
        </p:nvSpPr>
        <p:spPr>
          <a:xfrm>
            <a:off x="459950" y="1671650"/>
            <a:ext cx="109287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但是還沒有完喔！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Fetch 成功後的 Response 本身是個 </a:t>
            </a:r>
            <a:r>
              <a:rPr lang="zh-CN" sz="1800" b="1">
                <a:solidFill>
                  <a:schemeClr val="dk1"/>
                </a:solidFill>
              </a:rPr>
              <a:t>ReadableStream 物件</a:t>
            </a:r>
            <a:r>
              <a:rPr lang="zh-CN" sz="1800">
                <a:solidFill>
                  <a:schemeClr val="dk1"/>
                </a:solidFill>
              </a:rPr>
              <a:t>，所以我們還需要再透過一些方法來轉換成我們需要的資料。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根據 </a:t>
            </a:r>
            <a:r>
              <a:rPr lang="zh-CN" sz="1800" u="sng">
                <a:solidFill>
                  <a:schemeClr val="hlink"/>
                </a:solidFill>
                <a:hlinkClick r:id="rId3"/>
              </a:rPr>
              <a:t>MDN</a:t>
            </a:r>
            <a:r>
              <a:rPr lang="zh-CN" sz="1800">
                <a:solidFill>
                  <a:schemeClr val="dk1"/>
                </a:solidFill>
              </a:rPr>
              <a:t>，常用的轉換方法有這幾個：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arrayBuffer()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blob()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formData()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json()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sz="1800">
                <a:solidFill>
                  <a:schemeClr val="dk1"/>
                </a:solidFill>
              </a:rPr>
              <a:t>text()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不過比較常會用到的應該就是 </a:t>
            </a:r>
            <a:r>
              <a:rPr lang="zh-CN" sz="1800" b="1">
                <a:solidFill>
                  <a:schemeClr val="dk1"/>
                </a:solidFill>
              </a:rPr>
              <a:t>json()</a:t>
            </a:r>
            <a:r>
              <a:rPr lang="zh-CN" sz="1800">
                <a:solidFill>
                  <a:schemeClr val="dk1"/>
                </a:solidFill>
              </a:rPr>
              <a:t> 和 </a:t>
            </a:r>
            <a:r>
              <a:rPr lang="zh-CN" sz="1800" b="1">
                <a:solidFill>
                  <a:schemeClr val="dk1"/>
                </a:solidFill>
              </a:rPr>
              <a:t>text()</a:t>
            </a:r>
            <a:r>
              <a:rPr lang="zh-CN" sz="1800">
                <a:solidFill>
                  <a:schemeClr val="dk1"/>
                </a:solidFill>
              </a:rPr>
              <a:t> 了。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82" name="Google Shape;582;p70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 Get Json Sample</a:t>
            </a:r>
            <a:endParaRPr/>
          </a:p>
        </p:txBody>
      </p:sp>
      <p:sp>
        <p:nvSpPr>
          <p:cNvPr id="583" name="Google Shape;583;p70"/>
          <p:cNvSpPr/>
          <p:nvPr/>
        </p:nvSpPr>
        <p:spPr>
          <a:xfrm>
            <a:off x="459950" y="1485900"/>
            <a:ext cx="10928700" cy="4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第一個處理 Response 的 function 中，return 的值會再傳入下一個 then 的 function 中，也就是我們需要的真正資料了。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584" name="Google Shape;5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900" y="1971675"/>
            <a:ext cx="7214801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0"/>
          <p:cNvSpPr/>
          <p:nvPr/>
        </p:nvSpPr>
        <p:spPr>
          <a:xfrm>
            <a:off x="2771800" y="4199050"/>
            <a:ext cx="6759900" cy="49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70"/>
          <p:cNvSpPr/>
          <p:nvPr/>
        </p:nvSpPr>
        <p:spPr>
          <a:xfrm>
            <a:off x="2867050" y="5100650"/>
            <a:ext cx="2148000" cy="31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1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592" name="Google Shape;592;p71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 Post Json Sample</a:t>
            </a:r>
            <a:endParaRPr/>
          </a:p>
        </p:txBody>
      </p:sp>
      <p:pic>
        <p:nvPicPr>
          <p:cNvPr id="593" name="Google Shape;5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25" y="1286925"/>
            <a:ext cx="5288275" cy="55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1"/>
          <p:cNvSpPr/>
          <p:nvPr/>
        </p:nvSpPr>
        <p:spPr>
          <a:xfrm>
            <a:off x="1323950" y="4686300"/>
            <a:ext cx="3090900" cy="28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71"/>
          <p:cNvSpPr/>
          <p:nvPr/>
        </p:nvSpPr>
        <p:spPr>
          <a:xfrm>
            <a:off x="1323950" y="3857625"/>
            <a:ext cx="3673500" cy="34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71"/>
          <p:cNvSpPr/>
          <p:nvPr/>
        </p:nvSpPr>
        <p:spPr>
          <a:xfrm>
            <a:off x="1804975" y="3383625"/>
            <a:ext cx="4167300" cy="28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71"/>
          <p:cNvSpPr/>
          <p:nvPr/>
        </p:nvSpPr>
        <p:spPr>
          <a:xfrm>
            <a:off x="6343650" y="1485900"/>
            <a:ext cx="5045100" cy="4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POST 如果傳 JSON 到 Server，記得要設定 headers，以及 body 的資料要序列化。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2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03" name="Google Shape;603;p72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Fetch</a:t>
            </a:r>
            <a:endParaRPr/>
          </a:p>
        </p:txBody>
      </p:sp>
      <p:sp>
        <p:nvSpPr>
          <p:cNvPr id="604" name="Google Shape;604;p72"/>
          <p:cNvSpPr/>
          <p:nvPr/>
        </p:nvSpPr>
        <p:spPr>
          <a:xfrm>
            <a:off x="459950" y="1671650"/>
            <a:ext cx="109287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Fetch 還有很多參數可以帶，像是 cache、憑證（EX: Cookie）是否帶上: { credentials: 'include' } ...等等。 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有興趣的可以自己深入研究，基本上這些就已經符合大部分需求了。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3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10" name="Google Shape;610;p73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Promise</a:t>
            </a:r>
            <a:endParaRPr/>
          </a:p>
        </p:txBody>
      </p:sp>
      <p:sp>
        <p:nvSpPr>
          <p:cNvPr id="611" name="Google Shape;611;p73"/>
          <p:cNvSpPr/>
          <p:nvPr/>
        </p:nvSpPr>
        <p:spPr>
          <a:xfrm>
            <a:off x="459950" y="1671650"/>
            <a:ext cx="109287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看完前幾頁的範例，不管是 Fetch 還是 jQuery 的 Ajax，都可以用 </a:t>
            </a:r>
            <a:r>
              <a:rPr lang="zh-CN" sz="1800" b="1">
                <a:solidFill>
                  <a:schemeClr val="dk1"/>
                </a:solidFill>
              </a:rPr>
              <a:t>.then</a:t>
            </a:r>
            <a:r>
              <a:rPr lang="zh-CN" sz="1800">
                <a:solidFill>
                  <a:schemeClr val="dk1"/>
                </a:solidFill>
              </a:rPr>
              <a:t> 一直串接。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但我寫了一個回傳字串的方法，想用 </a:t>
            </a:r>
            <a:r>
              <a:rPr lang="zh-CN" sz="1800" b="1">
                <a:solidFill>
                  <a:schemeClr val="dk1"/>
                </a:solidFill>
              </a:rPr>
              <a:t>.then</a:t>
            </a:r>
            <a:r>
              <a:rPr lang="zh-CN" sz="1800">
                <a:solidFill>
                  <a:schemeClr val="dk1"/>
                </a:solidFill>
              </a:rPr>
              <a:t> 結果出錯了？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612" name="Google Shape;6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350" y="3176575"/>
            <a:ext cx="7725450" cy="290304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3"/>
          <p:cNvSpPr/>
          <p:nvPr/>
        </p:nvSpPr>
        <p:spPr>
          <a:xfrm>
            <a:off x="1823350" y="4586300"/>
            <a:ext cx="2891400" cy="785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19" name="Google Shape;619;p74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Promise</a:t>
            </a:r>
            <a:endParaRPr/>
          </a:p>
        </p:txBody>
      </p:sp>
      <p:sp>
        <p:nvSpPr>
          <p:cNvPr id="620" name="Google Shape;620;p74"/>
          <p:cNvSpPr/>
          <p:nvPr/>
        </p:nvSpPr>
        <p:spPr>
          <a:xfrm>
            <a:off x="459950" y="1671650"/>
            <a:ext cx="107493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前面之所以可以用 </a:t>
            </a:r>
            <a:r>
              <a:rPr lang="zh-CN" sz="1800" b="1">
                <a:solidFill>
                  <a:schemeClr val="dk1"/>
                </a:solidFill>
              </a:rPr>
              <a:t>.then</a:t>
            </a:r>
            <a:r>
              <a:rPr lang="zh-CN" sz="1800">
                <a:solidFill>
                  <a:schemeClr val="dk1"/>
                </a:solidFill>
              </a:rPr>
              <a:t>，是因為 Fetch 或是 jQuery 的 Ajax，都會回傳一個 </a:t>
            </a:r>
            <a:r>
              <a:rPr lang="zh-CN" sz="1800" b="1">
                <a:solidFill>
                  <a:schemeClr val="dk1"/>
                </a:solidFill>
              </a:rPr>
              <a:t>Promise</a:t>
            </a:r>
            <a:r>
              <a:rPr lang="zh-CN" sz="1800">
                <a:solidFill>
                  <a:schemeClr val="dk1"/>
                </a:solidFill>
              </a:rPr>
              <a:t>，它是一個獨特的物件，要拿到 </a:t>
            </a:r>
            <a:r>
              <a:rPr lang="zh-CN" sz="1800" b="1">
                <a:solidFill>
                  <a:schemeClr val="dk1"/>
                </a:solidFill>
              </a:rPr>
              <a:t>Promise </a:t>
            </a:r>
            <a:r>
              <a:rPr lang="zh-CN" sz="1800">
                <a:solidFill>
                  <a:schemeClr val="dk1"/>
                </a:solidFill>
              </a:rPr>
              <a:t>回傳的結果，我們需要使用 </a:t>
            </a:r>
            <a:r>
              <a:rPr lang="zh-CN" sz="1800" b="1">
                <a:solidFill>
                  <a:schemeClr val="dk1"/>
                </a:solidFill>
              </a:rPr>
              <a:t>.then()</a:t>
            </a:r>
            <a:r>
              <a:rPr lang="zh-CN" sz="1800">
                <a:solidFill>
                  <a:schemeClr val="dk1"/>
                </a:solidFill>
              </a:rPr>
              <a:t> 這個函式，並傳入一個 Callback Function。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5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26" name="Google Shape;626;p75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Promise</a:t>
            </a:r>
            <a:endParaRPr/>
          </a:p>
        </p:txBody>
      </p:sp>
      <p:sp>
        <p:nvSpPr>
          <p:cNvPr id="627" name="Google Shape;627;p75"/>
          <p:cNvSpPr/>
          <p:nvPr/>
        </p:nvSpPr>
        <p:spPr>
          <a:xfrm>
            <a:off x="459950" y="1500200"/>
            <a:ext cx="10749300" cy="48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</a:rPr>
              <a:t>Promise </a:t>
            </a:r>
            <a:r>
              <a:rPr lang="zh-CN" sz="1800">
                <a:solidFill>
                  <a:schemeClr val="dk1"/>
                </a:solidFill>
              </a:rPr>
              <a:t>顧名思義就是「承諾」的意思，既然是承諾，必定會告知對方結果，它是一個表示了</a:t>
            </a:r>
            <a:r>
              <a:rPr lang="zh-CN" sz="1800" b="1">
                <a:solidFill>
                  <a:schemeClr val="dk1"/>
                </a:solidFill>
              </a:rPr>
              <a:t>非同步</a:t>
            </a:r>
            <a:r>
              <a:rPr lang="zh-CN" sz="1800">
                <a:solidFill>
                  <a:schemeClr val="dk1"/>
                </a:solidFill>
              </a:rPr>
              <a:t>運算的最終結果是</a:t>
            </a:r>
            <a:r>
              <a:rPr lang="zh-CN" sz="1800" b="1">
                <a:solidFill>
                  <a:schemeClr val="dk1"/>
                </a:solidFill>
              </a:rPr>
              <a:t>成功</a:t>
            </a:r>
            <a:r>
              <a:rPr lang="zh-CN" sz="1800">
                <a:solidFill>
                  <a:schemeClr val="dk1"/>
                </a:solidFill>
              </a:rPr>
              <a:t>或</a:t>
            </a:r>
            <a:r>
              <a:rPr lang="zh-CN" sz="1800" b="1">
                <a:solidFill>
                  <a:schemeClr val="dk1"/>
                </a:solidFill>
              </a:rPr>
              <a:t>失敗</a:t>
            </a:r>
            <a:r>
              <a:rPr lang="zh-CN" sz="1800">
                <a:solidFill>
                  <a:schemeClr val="dk1"/>
                </a:solidFill>
              </a:rPr>
              <a:t>的物件。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628" name="Google Shape;6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25" y="2424875"/>
            <a:ext cx="8120051" cy="42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34" name="Google Shape;634;p76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Promise</a:t>
            </a:r>
            <a:endParaRPr/>
          </a:p>
        </p:txBody>
      </p:sp>
      <p:sp>
        <p:nvSpPr>
          <p:cNvPr id="635" name="Google Shape;635;p76"/>
          <p:cNvSpPr/>
          <p:nvPr/>
        </p:nvSpPr>
        <p:spPr>
          <a:xfrm>
            <a:off x="459950" y="1671650"/>
            <a:ext cx="56361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用 </a:t>
            </a:r>
            <a:r>
              <a:rPr lang="zh-CN" sz="1800" b="1">
                <a:solidFill>
                  <a:schemeClr val="dk1"/>
                </a:solidFill>
              </a:rPr>
              <a:t>Promise </a:t>
            </a:r>
            <a:r>
              <a:rPr lang="zh-CN" sz="1800">
                <a:solidFill>
                  <a:schemeClr val="dk1"/>
                </a:solidFill>
              </a:rPr>
              <a:t>最直接的好處，就是在執行有順序相依性的多個 </a:t>
            </a:r>
            <a:r>
              <a:rPr lang="zh-CN" sz="1800" b="1">
                <a:solidFill>
                  <a:schemeClr val="dk1"/>
                </a:solidFill>
              </a:rPr>
              <a:t>Async Functions</a:t>
            </a:r>
            <a:r>
              <a:rPr lang="zh-CN" sz="1800">
                <a:solidFill>
                  <a:schemeClr val="dk1"/>
                </a:solidFill>
              </a:rPr>
              <a:t> 時，能夠寫出可讀性、可維護性更好的程式碼，避免造成 </a:t>
            </a:r>
            <a:r>
              <a:rPr lang="zh-CN" sz="1800" b="1">
                <a:solidFill>
                  <a:schemeClr val="dk1"/>
                </a:solidFill>
              </a:rPr>
              <a:t>Callback Hell</a:t>
            </a:r>
            <a:r>
              <a:rPr lang="zh-CN" sz="1800">
                <a:solidFill>
                  <a:schemeClr val="dk1"/>
                </a:solidFill>
              </a:rPr>
              <a:t> 的問題。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636" name="Google Shape;6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961" y="1144050"/>
            <a:ext cx="4620763" cy="56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7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42" name="Google Shape;642;p77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Callback Hell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endParaRPr/>
          </a:p>
        </p:txBody>
      </p:sp>
      <p:sp>
        <p:nvSpPr>
          <p:cNvPr id="643" name="Google Shape;643;p77"/>
          <p:cNvSpPr/>
          <p:nvPr/>
        </p:nvSpPr>
        <p:spPr>
          <a:xfrm>
            <a:off x="459950" y="1671650"/>
            <a:ext cx="107493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那什麼是 Callback Hell 呢?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假設我們有一個情境是：「輸入經緯度，能夠查詢距離該區 200 公尺內，所有便利商店的地址」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且系統提供兩個 API 可以呼叫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輸入地標名稱能夠得到經緯度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輸入經緯度能夠得到區域內的便利商店資訊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8"/>
          <p:cNvSpPr txBox="1">
            <a:spLocks noGrp="1"/>
          </p:cNvSpPr>
          <p:nvPr>
            <p:ph type="body" idx="1"/>
          </p:nvPr>
        </p:nvSpPr>
        <p:spPr>
          <a:xfrm>
            <a:off x="459944" y="278936"/>
            <a:ext cx="8640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zh-CN" dirty="0"/>
              <a:t>0</a:t>
            </a:r>
            <a:r>
              <a:rPr lang="en-US" altLang="zh-CN" dirty="0"/>
              <a:t>8</a:t>
            </a:r>
            <a:endParaRPr dirty="0"/>
          </a:p>
        </p:txBody>
      </p:sp>
      <p:sp>
        <p:nvSpPr>
          <p:cNvPr id="649" name="Google Shape;649;p78"/>
          <p:cNvSpPr txBox="1">
            <a:spLocks noGrp="1"/>
          </p:cNvSpPr>
          <p:nvPr>
            <p:ph type="body" idx="2"/>
          </p:nvPr>
        </p:nvSpPr>
        <p:spPr>
          <a:xfrm>
            <a:off x="1437599" y="348250"/>
            <a:ext cx="9335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CN"/>
              <a:t>Callback Hell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endParaRPr/>
          </a:p>
        </p:txBody>
      </p:sp>
      <p:sp>
        <p:nvSpPr>
          <p:cNvPr id="650" name="Google Shape;650;p78"/>
          <p:cNvSpPr/>
          <p:nvPr/>
        </p:nvSpPr>
        <p:spPr>
          <a:xfrm>
            <a:off x="459950" y="1671650"/>
            <a:ext cx="10749300" cy="4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如果想要知道</a:t>
            </a:r>
            <a:r>
              <a:rPr lang="zh-CN" sz="1800" b="1">
                <a:solidFill>
                  <a:schemeClr val="dk1"/>
                </a:solidFill>
              </a:rPr>
              <a:t>叡揚資訊</a:t>
            </a:r>
            <a:r>
              <a:rPr lang="zh-CN" sz="1800">
                <a:solidFill>
                  <a:schemeClr val="dk1"/>
                </a:solidFill>
              </a:rPr>
              <a:t>附近有哪些便利商店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我要先呼叫</a:t>
            </a:r>
            <a:r>
              <a:rPr lang="zh-CN" sz="1800" b="1">
                <a:solidFill>
                  <a:schemeClr val="dk1"/>
                </a:solidFill>
              </a:rPr>
              <a:t>第一個</a:t>
            </a:r>
            <a:r>
              <a:rPr lang="zh-CN" sz="1800">
                <a:solidFill>
                  <a:schemeClr val="dk1"/>
                </a:solidFill>
              </a:rPr>
              <a:t> API 拿到經緯度 25.066951038508318, 121.5249998305373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 sz="1800">
                <a:solidFill>
                  <a:schemeClr val="dk1"/>
                </a:solidFill>
              </a:rPr>
              <a:t>接著再把經緯度傳入</a:t>
            </a:r>
            <a:r>
              <a:rPr lang="zh-CN" sz="1800" b="1">
                <a:solidFill>
                  <a:schemeClr val="dk1"/>
                </a:solidFill>
              </a:rPr>
              <a:t>第二個</a:t>
            </a:r>
            <a:r>
              <a:rPr lang="zh-CN" sz="1800">
                <a:solidFill>
                  <a:schemeClr val="dk1"/>
                </a:solidFill>
              </a:rPr>
              <a:t> API 取得詳細資訊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這種就是需要呼叫多個 Async Function，但彼此又有順序上的相依性，像是例子中，呼叫</a:t>
            </a:r>
            <a:r>
              <a:rPr lang="zh-CN" sz="1800" b="1">
                <a:solidFill>
                  <a:schemeClr val="dk1"/>
                </a:solidFill>
              </a:rPr>
              <a:t>第二個</a:t>
            </a:r>
            <a:r>
              <a:rPr lang="zh-CN" sz="1800">
                <a:solidFill>
                  <a:schemeClr val="dk1"/>
                </a:solidFill>
              </a:rPr>
              <a:t> API 之前，我必須得呼叫</a:t>
            </a:r>
            <a:r>
              <a:rPr lang="zh-CN" sz="1800" b="1">
                <a:solidFill>
                  <a:schemeClr val="dk1"/>
                </a:solidFill>
              </a:rPr>
              <a:t>第一個</a:t>
            </a:r>
            <a:r>
              <a:rPr lang="zh-CN" sz="1800">
                <a:solidFill>
                  <a:schemeClr val="dk1"/>
                </a:solidFill>
              </a:rPr>
              <a:t> API。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651" name="Google Shape;6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825" y="4400525"/>
            <a:ext cx="9678650" cy="17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8"/>
          <p:cNvSpPr/>
          <p:nvPr/>
        </p:nvSpPr>
        <p:spPr>
          <a:xfrm>
            <a:off x="4895825" y="4500575"/>
            <a:ext cx="3248100" cy="28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8"/>
          <p:cNvSpPr/>
          <p:nvPr/>
        </p:nvSpPr>
        <p:spPr>
          <a:xfrm>
            <a:off x="2690800" y="4786475"/>
            <a:ext cx="3324300" cy="28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78"/>
          <p:cNvSpPr/>
          <p:nvPr/>
        </p:nvSpPr>
        <p:spPr>
          <a:xfrm>
            <a:off x="7429500" y="4786325"/>
            <a:ext cx="2857500" cy="285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8"/>
          <p:cNvSpPr/>
          <p:nvPr/>
        </p:nvSpPr>
        <p:spPr>
          <a:xfrm>
            <a:off x="3981450" y="5072225"/>
            <a:ext cx="3048000" cy="2859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，www.1ppt.com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2C610FA0B999A54087477D1B3378BD6B" ma:contentTypeVersion="10" ma:contentTypeDescription="建立新的文件。" ma:contentTypeScope="" ma:versionID="4e692aecc680315f16e9522d57a19095">
  <xsd:schema xmlns:xsd="http://www.w3.org/2001/XMLSchema" xmlns:xs="http://www.w3.org/2001/XMLSchema" xmlns:p="http://schemas.microsoft.com/office/2006/metadata/properties" xmlns:ns2="db883cc0-c85d-406b-acf5-11433b181e22" xmlns:ns3="4b97b1d2-4e32-49d4-b7e1-979ff95e0afa" targetNamespace="http://schemas.microsoft.com/office/2006/metadata/properties" ma:root="true" ma:fieldsID="0ef005bc0d7a49966b3f791d25db6113" ns2:_="" ns3:_="">
    <xsd:import namespace="db883cc0-c85d-406b-acf5-11433b181e22"/>
    <xsd:import namespace="4b97b1d2-4e32-49d4-b7e1-979ff95e0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883cc0-c85d-406b-acf5-11433b181e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29ca70b7-d417-4c7f-a91a-9e0363914e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97b1d2-4e32-49d4-b7e1-979ff95e0af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9dbe1d8-8897-474b-a9eb-233c61c69660}" ma:internalName="TaxCatchAll" ma:showField="CatchAllData" ma:web="4b97b1d2-4e32-49d4-b7e1-979ff95e0a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883cc0-c85d-406b-acf5-11433b181e22">
      <Terms xmlns="http://schemas.microsoft.com/office/infopath/2007/PartnerControls"/>
    </lcf76f155ced4ddcb4097134ff3c332f>
    <TaxCatchAll xmlns="4b97b1d2-4e32-49d4-b7e1-979ff95e0afa" xsi:nil="true"/>
  </documentManagement>
</p:properties>
</file>

<file path=customXml/itemProps1.xml><?xml version="1.0" encoding="utf-8"?>
<ds:datastoreItem xmlns:ds="http://schemas.openxmlformats.org/officeDocument/2006/customXml" ds:itemID="{B3B34FB4-FD84-499A-83E2-CBF48E27CB2A}"/>
</file>

<file path=customXml/itemProps2.xml><?xml version="1.0" encoding="utf-8"?>
<ds:datastoreItem xmlns:ds="http://schemas.openxmlformats.org/officeDocument/2006/customXml" ds:itemID="{EC15EB43-FAA3-4A56-AF93-C19FD4CE0D95}"/>
</file>

<file path=customXml/itemProps3.xml><?xml version="1.0" encoding="utf-8"?>
<ds:datastoreItem xmlns:ds="http://schemas.openxmlformats.org/officeDocument/2006/customXml" ds:itemID="{E3EFC79E-EC15-4336-9445-F3401A9EE670}"/>
</file>

<file path=docProps/app.xml><?xml version="1.0" encoding="utf-8"?>
<Properties xmlns="http://schemas.openxmlformats.org/officeDocument/2006/extended-properties" xmlns:vt="http://schemas.openxmlformats.org/officeDocument/2006/docPropsVTypes">
  <TotalTime>2544</TotalTime>
  <Words>5353</Words>
  <Application>Microsoft Office PowerPoint</Application>
  <PresentationFormat>寬螢幕</PresentationFormat>
  <Paragraphs>918</Paragraphs>
  <Slides>112</Slides>
  <Notes>112</Notes>
  <HiddenSlides>6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112</vt:i4>
      </vt:variant>
    </vt:vector>
  </HeadingPairs>
  <TitlesOfParts>
    <vt:vector size="118" baseType="lpstr">
      <vt:lpstr>Microsoft Yahei</vt:lpstr>
      <vt:lpstr>Arial</vt:lpstr>
      <vt:lpstr>Calibri</vt:lpstr>
      <vt:lpstr>Arial Narrow</vt:lpstr>
      <vt:lpstr>第一PPT，www.1ppt.com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Shia Hsiao (蕭惠方)</cp:lastModifiedBy>
  <cp:revision>109</cp:revision>
  <dcterms:modified xsi:type="dcterms:W3CDTF">2022-12-16T07:28:25Z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0x0101002C610FA0B999A54087477D1B3378BD6B</vt:lpwstr>
  </property>
</Properties>
</file>